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6"/>
  </p:notesMasterIdLst>
  <p:sldIdLst>
    <p:sldId id="256" r:id="rId2"/>
    <p:sldId id="258" r:id="rId3"/>
    <p:sldId id="257" r:id="rId4"/>
    <p:sldId id="287" r:id="rId5"/>
    <p:sldId id="259" r:id="rId6"/>
    <p:sldId id="274" r:id="rId7"/>
    <p:sldId id="260" r:id="rId8"/>
    <p:sldId id="286" r:id="rId9"/>
    <p:sldId id="285" r:id="rId10"/>
    <p:sldId id="293" r:id="rId11"/>
    <p:sldId id="273" r:id="rId12"/>
    <p:sldId id="279" r:id="rId13"/>
    <p:sldId id="294" r:id="rId14"/>
    <p:sldId id="288" r:id="rId15"/>
    <p:sldId id="278" r:id="rId16"/>
    <p:sldId id="280" r:id="rId17"/>
    <p:sldId id="283" r:id="rId18"/>
    <p:sldId id="284" r:id="rId19"/>
    <p:sldId id="275" r:id="rId20"/>
    <p:sldId id="296" r:id="rId21"/>
    <p:sldId id="292" r:id="rId22"/>
    <p:sldId id="295" r:id="rId23"/>
    <p:sldId id="290" r:id="rId24"/>
    <p:sldId id="291" r:id="rId25"/>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94660"/>
  </p:normalViewPr>
  <p:slideViewPr>
    <p:cSldViewPr snapToGrid="0">
      <p:cViewPr varScale="1">
        <p:scale>
          <a:sx n="77" d="100"/>
          <a:sy n="77" d="100"/>
        </p:scale>
        <p:origin x="14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792242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08099" y="1141048"/>
            <a:ext cx="7990777" cy="3614480"/>
          </a:xfrm>
        </p:spPr>
        <p:txBody>
          <a:bodyPr bIns="0" anchor="b">
            <a:normAutofit/>
          </a:bodyPr>
          <a:lstStyle>
            <a:lvl1pPr algn="l">
              <a:defRPr sz="7680"/>
            </a:lvl1pPr>
          </a:lstStyle>
          <a:p>
            <a:r>
              <a:rPr lang="en-US"/>
              <a:t>Click to edit Master title style</a:t>
            </a:r>
            <a:endParaRPr lang="en-US" dirty="0"/>
          </a:p>
        </p:txBody>
      </p:sp>
      <p:sp>
        <p:nvSpPr>
          <p:cNvPr id="3" name="Subtitle 2"/>
          <p:cNvSpPr>
            <a:spLocks noGrp="1"/>
          </p:cNvSpPr>
          <p:nvPr>
            <p:ph type="subTitle" idx="1"/>
          </p:nvPr>
        </p:nvSpPr>
        <p:spPr>
          <a:xfrm>
            <a:off x="3408099" y="5022159"/>
            <a:ext cx="7990777" cy="1390394"/>
          </a:xfrm>
        </p:spPr>
        <p:txBody>
          <a:bodyPr tIns="91440" bIns="91440">
            <a:normAutofit/>
          </a:bodyPr>
          <a:lstStyle>
            <a:lvl1pPr marL="0" indent="0" algn="l">
              <a:buNone/>
              <a:defRPr sz="2276" b="0" cap="all" baseline="0">
                <a:solidFill>
                  <a:schemeClr val="tx1"/>
                </a:solidFill>
              </a:defRPr>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5" name="Footer Placeholder 4"/>
          <p:cNvSpPr>
            <a:spLocks noGrp="1"/>
          </p:cNvSpPr>
          <p:nvPr>
            <p:ph type="ftr" sz="quarter" idx="11"/>
          </p:nvPr>
        </p:nvSpPr>
        <p:spPr>
          <a:xfrm>
            <a:off x="3408098" y="468350"/>
            <a:ext cx="4389393" cy="439753"/>
          </a:xfrm>
        </p:spPr>
        <p:txBody>
          <a:bodyPr/>
          <a:lstStyle/>
          <a:p>
            <a:endParaRPr lang="en-US" dirty="0"/>
          </a:p>
        </p:txBody>
      </p:sp>
      <p:sp>
        <p:nvSpPr>
          <p:cNvPr id="6" name="Slide Number Placeholder 5"/>
          <p:cNvSpPr>
            <a:spLocks noGrp="1"/>
          </p:cNvSpPr>
          <p:nvPr>
            <p:ph type="sldNum" sz="quarter" idx="12"/>
          </p:nvPr>
        </p:nvSpPr>
        <p:spPr>
          <a:xfrm>
            <a:off x="2040467" y="1136317"/>
            <a:ext cx="1140629" cy="716200"/>
          </a:xfrm>
        </p:spPr>
        <p:txBody>
          <a:bodyPr/>
          <a:lstStyle/>
          <a:p>
            <a:fld id="{86CB4B4D-7CA3-9044-876B-883B54F8677D}" type="slidenum">
              <a:rPr lang="en-MY" smtClean="0"/>
              <a:t>‹#›</a:t>
            </a:fld>
            <a:endParaRPr lang="en-MY"/>
          </a:p>
        </p:txBody>
      </p:sp>
      <p:cxnSp>
        <p:nvCxnSpPr>
          <p:cNvPr id="15" name="Straight Connector 14"/>
          <p:cNvCxnSpPr/>
          <p:nvPr/>
        </p:nvCxnSpPr>
        <p:spPr>
          <a:xfrm>
            <a:off x="3408099" y="5018371"/>
            <a:ext cx="799077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99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400922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8974" y="1136319"/>
            <a:ext cx="1568750" cy="662739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52966" y="1136319"/>
            <a:ext cx="7539335" cy="66273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9838973" y="1136319"/>
            <a:ext cx="0" cy="662739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77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71008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561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2965" y="2497607"/>
            <a:ext cx="7988625" cy="2685084"/>
          </a:xfrm>
        </p:spPr>
        <p:txBody>
          <a:bodyPr anchor="b">
            <a:normAutofit/>
          </a:bodyPr>
          <a:lstStyle>
            <a:lvl1pPr algn="l">
              <a:defRPr sz="4551"/>
            </a:lvl1pPr>
          </a:lstStyle>
          <a:p>
            <a:r>
              <a:rPr lang="en-US"/>
              <a:t>Click to edit Master title style</a:t>
            </a:r>
            <a:endParaRPr lang="en-US" dirty="0"/>
          </a:p>
        </p:txBody>
      </p:sp>
      <p:sp>
        <p:nvSpPr>
          <p:cNvPr id="3" name="Text Placeholder 2"/>
          <p:cNvSpPr>
            <a:spLocks noGrp="1"/>
          </p:cNvSpPr>
          <p:nvPr>
            <p:ph type="body" idx="1"/>
          </p:nvPr>
        </p:nvSpPr>
        <p:spPr>
          <a:xfrm>
            <a:off x="2052966" y="5413257"/>
            <a:ext cx="7988625" cy="1440610"/>
          </a:xfrm>
        </p:spPr>
        <p:txBody>
          <a:bodyPr tIns="91440">
            <a:normAutofit/>
          </a:bodyPr>
          <a:lstStyle>
            <a:lvl1pPr marL="0" indent="0" algn="l">
              <a:buNone/>
              <a:defRPr sz="2560">
                <a:solidFill>
                  <a:schemeClr val="tx1"/>
                </a:solidFill>
              </a:defRPr>
            </a:lvl1pPr>
            <a:lvl2pPr marL="487672" indent="0">
              <a:buNone/>
              <a:defRPr sz="2133">
                <a:solidFill>
                  <a:schemeClr val="tx1">
                    <a:tint val="75000"/>
                  </a:schemeClr>
                </a:solidFill>
              </a:defRPr>
            </a:lvl2pPr>
            <a:lvl3pPr marL="975345" indent="0">
              <a:buNone/>
              <a:defRPr sz="1920">
                <a:solidFill>
                  <a:schemeClr val="tx1">
                    <a:tint val="75000"/>
                  </a:schemeClr>
                </a:solidFill>
              </a:defRPr>
            </a:lvl3pPr>
            <a:lvl4pPr marL="1463017" indent="0">
              <a:buNone/>
              <a:defRPr sz="1707">
                <a:solidFill>
                  <a:schemeClr val="tx1">
                    <a:tint val="75000"/>
                  </a:schemeClr>
                </a:solidFill>
              </a:defRPr>
            </a:lvl4pPr>
            <a:lvl5pPr marL="1950690" indent="0">
              <a:buNone/>
              <a:defRPr sz="1707">
                <a:solidFill>
                  <a:schemeClr val="tx1">
                    <a:tint val="75000"/>
                  </a:schemeClr>
                </a:solidFill>
              </a:defRPr>
            </a:lvl5pPr>
            <a:lvl6pPr marL="2438362" indent="0">
              <a:buNone/>
              <a:defRPr sz="1707">
                <a:solidFill>
                  <a:schemeClr val="tx1">
                    <a:tint val="75000"/>
                  </a:schemeClr>
                </a:solidFill>
              </a:defRPr>
            </a:lvl6pPr>
            <a:lvl7pPr marL="2926034" indent="0">
              <a:buNone/>
              <a:defRPr sz="1707">
                <a:solidFill>
                  <a:schemeClr val="tx1">
                    <a:tint val="75000"/>
                  </a:schemeClr>
                </a:solidFill>
              </a:defRPr>
            </a:lvl7pPr>
            <a:lvl8pPr marL="3413707" indent="0">
              <a:buNone/>
              <a:defRPr sz="1707">
                <a:solidFill>
                  <a:schemeClr val="tx1">
                    <a:tint val="75000"/>
                  </a:schemeClr>
                </a:solidFill>
              </a:defRPr>
            </a:lvl8pPr>
            <a:lvl9pPr marL="3901379" indent="0">
              <a:buNone/>
              <a:defRPr sz="170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2052965" y="5411534"/>
            <a:ext cx="798862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230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2966" y="1144733"/>
            <a:ext cx="9345910" cy="15065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2964" y="2864265"/>
            <a:ext cx="4445683" cy="48889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53503" y="2864265"/>
            <a:ext cx="4445372" cy="4888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021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2052965" y="1143701"/>
            <a:ext cx="9345911" cy="15023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2965" y="2872250"/>
            <a:ext cx="4445534" cy="1140541"/>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4" name="Content Placeholder 3"/>
          <p:cNvSpPr>
            <a:spLocks noGrp="1"/>
          </p:cNvSpPr>
          <p:nvPr>
            <p:ph sz="half" idx="2"/>
          </p:nvPr>
        </p:nvSpPr>
        <p:spPr>
          <a:xfrm>
            <a:off x="2052965" y="4016740"/>
            <a:ext cx="4445534" cy="37610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53503" y="2877162"/>
            <a:ext cx="4445372" cy="1140959"/>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6" name="Content Placeholder 5"/>
          <p:cNvSpPr>
            <a:spLocks noGrp="1"/>
          </p:cNvSpPr>
          <p:nvPr>
            <p:ph sz="quarter" idx="4"/>
          </p:nvPr>
        </p:nvSpPr>
        <p:spPr>
          <a:xfrm>
            <a:off x="6953503" y="4012788"/>
            <a:ext cx="4445372" cy="3750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6747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101767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904549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6638" y="1136318"/>
            <a:ext cx="3450240" cy="3195900"/>
          </a:xfrm>
        </p:spPr>
        <p:txBody>
          <a:bodyPr anchor="b">
            <a:normAutofit/>
          </a:bodyPr>
          <a:lstStyle>
            <a:lvl1pPr algn="l">
              <a:defRPr sz="3413"/>
            </a:lvl1pPr>
          </a:lstStyle>
          <a:p>
            <a:r>
              <a:rPr lang="en-US"/>
              <a:t>Click to edit Master title style</a:t>
            </a:r>
            <a:endParaRPr lang="en-US" dirty="0"/>
          </a:p>
        </p:txBody>
      </p:sp>
      <p:sp>
        <p:nvSpPr>
          <p:cNvPr id="3" name="Content Placeholder 2"/>
          <p:cNvSpPr>
            <a:spLocks noGrp="1"/>
          </p:cNvSpPr>
          <p:nvPr>
            <p:ph idx="1"/>
          </p:nvPr>
        </p:nvSpPr>
        <p:spPr>
          <a:xfrm>
            <a:off x="5954355" y="1136319"/>
            <a:ext cx="5444520" cy="66258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6638" y="4558923"/>
            <a:ext cx="3452258" cy="3197413"/>
          </a:xfrm>
        </p:spPr>
        <p:txBody>
          <a:bodyPr>
            <a:normAutofit/>
          </a:bodyPr>
          <a:lstStyle>
            <a:lvl1pPr marL="0" indent="0" algn="l">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12/13/2018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17" name="Straight Connector 16"/>
          <p:cNvCxnSpPr/>
          <p:nvPr/>
        </p:nvCxnSpPr>
        <p:spPr>
          <a:xfrm>
            <a:off x="2050486" y="4558921"/>
            <a:ext cx="344643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563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7106135" y="685755"/>
            <a:ext cx="4993973" cy="7323166"/>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3900" y="1606419"/>
            <a:ext cx="4615019" cy="2603497"/>
          </a:xfrm>
        </p:spPr>
        <p:txBody>
          <a:bodyPr anchor="b">
            <a:normAutofit/>
          </a:bodyPr>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021515" y="1596506"/>
            <a:ext cx="3178664" cy="5498776"/>
          </a:xfrm>
          <a:solidFill>
            <a:schemeClr val="bg1">
              <a:lumMod val="85000"/>
            </a:schemeClr>
          </a:solidFill>
          <a:ln w="9525" cap="sq">
            <a:noFill/>
            <a:miter lim="800000"/>
          </a:ln>
          <a:effectLst/>
        </p:spPr>
        <p:txBody>
          <a:bodyPr anchor="t"/>
          <a:lstStyle>
            <a:lvl1pPr marL="0" indent="0" algn="ctr">
              <a:buNone/>
              <a:defRPr sz="3413"/>
            </a:lvl1pPr>
            <a:lvl2pPr marL="487672" indent="0">
              <a:buNone/>
              <a:defRPr sz="2987"/>
            </a:lvl2pPr>
            <a:lvl3pPr marL="975345" indent="0">
              <a:buNone/>
              <a:defRPr sz="2560"/>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2052966" y="4474300"/>
            <a:ext cx="4608407" cy="2849766"/>
          </a:xfrm>
        </p:spPr>
        <p:txBody>
          <a:bodyPr>
            <a:normAutofit/>
          </a:bodyPr>
          <a:lstStyle>
            <a:lvl1pPr marL="0" indent="0" algn="l">
              <a:buNone/>
              <a:defRPr sz="2560"/>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a:xfrm>
            <a:off x="2043255" y="7779353"/>
            <a:ext cx="4625664" cy="455286"/>
          </a:xfrm>
        </p:spPr>
        <p:txBody>
          <a:bodyPr/>
          <a:lstStyle>
            <a:lvl1pPr algn="l">
              <a:defRPr/>
            </a:lvl1pPr>
          </a:lstStyle>
          <a:p>
            <a:fld id="{48A87A34-81AB-432B-8DAE-1953F412C126}" type="datetimeFigureOut">
              <a:rPr lang="en-US" smtClean="0"/>
              <a:pPr/>
              <a:t>12/13/2018</a:t>
            </a:fld>
            <a:endParaRPr lang="en-US" dirty="0"/>
          </a:p>
        </p:txBody>
      </p:sp>
      <p:sp>
        <p:nvSpPr>
          <p:cNvPr id="6" name="Footer Placeholder 5"/>
          <p:cNvSpPr>
            <a:spLocks noGrp="1"/>
          </p:cNvSpPr>
          <p:nvPr>
            <p:ph type="ftr" sz="quarter" idx="11"/>
          </p:nvPr>
        </p:nvSpPr>
        <p:spPr>
          <a:xfrm>
            <a:off x="2044488" y="453179"/>
            <a:ext cx="4624431" cy="456435"/>
          </a:xfrm>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1" name="Straight Connector 30"/>
          <p:cNvCxnSpPr/>
          <p:nvPr/>
        </p:nvCxnSpPr>
        <p:spPr>
          <a:xfrm>
            <a:off x="2049822" y="4470905"/>
            <a:ext cx="461086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8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866822"/>
            <a:ext cx="13004800" cy="580198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8668805"/>
            <a:ext cx="13004801" cy="1101834"/>
          </a:xfrm>
          <a:prstGeom prst="rect">
            <a:avLst/>
          </a:prstGeom>
        </p:spPr>
      </p:pic>
      <p:cxnSp>
        <p:nvCxnSpPr>
          <p:cNvPr id="13" name="Straight Connector 12"/>
          <p:cNvCxnSpPr/>
          <p:nvPr/>
        </p:nvCxnSpPr>
        <p:spPr>
          <a:xfrm>
            <a:off x="0" y="8677158"/>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052966" y="1144207"/>
            <a:ext cx="9345910" cy="14922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2966" y="2866821"/>
            <a:ext cx="9345910" cy="49075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30637" y="469860"/>
            <a:ext cx="3368238" cy="439753"/>
          </a:xfrm>
          <a:prstGeom prst="rect">
            <a:avLst/>
          </a:prstGeom>
        </p:spPr>
        <p:txBody>
          <a:bodyPr vert="horz" lIns="91440" tIns="45720" rIns="91440" bIns="45720" rtlCol="0" anchor="ctr"/>
          <a:lstStyle>
            <a:lvl1pPr algn="r">
              <a:defRPr sz="1422">
                <a:solidFill>
                  <a:schemeClr val="tx1">
                    <a:tint val="75000"/>
                  </a:schemeClr>
                </a:solidFill>
              </a:defRPr>
            </a:lvl1pPr>
          </a:lstStyle>
          <a:p>
            <a:fld id="{48A87A34-81AB-432B-8DAE-1953F412C126}" type="datetimeFigureOut">
              <a:rPr lang="en-US" smtClean="0"/>
              <a:pPr/>
              <a:t>12/13/2018</a:t>
            </a:fld>
            <a:endParaRPr lang="en-US" dirty="0"/>
          </a:p>
        </p:txBody>
      </p:sp>
      <p:sp>
        <p:nvSpPr>
          <p:cNvPr id="5" name="Footer Placeholder 4"/>
          <p:cNvSpPr>
            <a:spLocks noGrp="1"/>
          </p:cNvSpPr>
          <p:nvPr>
            <p:ph type="ftr" sz="quarter" idx="3"/>
          </p:nvPr>
        </p:nvSpPr>
        <p:spPr>
          <a:xfrm>
            <a:off x="2052965" y="468350"/>
            <a:ext cx="5737250" cy="439753"/>
          </a:xfrm>
          <a:prstGeom prst="rect">
            <a:avLst/>
          </a:prstGeom>
        </p:spPr>
        <p:txBody>
          <a:bodyPr vert="horz" lIns="91440" tIns="45720" rIns="91440" bIns="45720" rtlCol="0" anchor="ctr"/>
          <a:lstStyle>
            <a:lvl1pPr algn="l">
              <a:defRPr sz="142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3653" y="1136317"/>
            <a:ext cx="1131728" cy="716200"/>
          </a:xfrm>
          <a:prstGeom prst="rect">
            <a:avLst/>
          </a:prstGeom>
        </p:spPr>
        <p:txBody>
          <a:bodyPr vert="horz" lIns="91440" tIns="45720" rIns="91440" bIns="45720" rtlCol="0" anchor="t"/>
          <a:lstStyle>
            <a:lvl1pPr algn="r">
              <a:defRPr sz="3982">
                <a:solidFill>
                  <a:schemeClr val="accent1"/>
                </a:solidFill>
              </a:defRPr>
            </a:lvl1pPr>
          </a:lstStyle>
          <a:p>
            <a:fld id="{86CB4B4D-7CA3-9044-876B-883B54F8677D}" type="slidenum">
              <a:rPr lang="en-MY" smtClean="0"/>
              <a:t>‹#›</a:t>
            </a:fld>
            <a:endParaRPr lang="en-MY"/>
          </a:p>
        </p:txBody>
      </p:sp>
    </p:spTree>
    <p:extLst>
      <p:ext uri="{BB962C8B-B14F-4D97-AF65-F5344CB8AC3E}">
        <p14:creationId xmlns:p14="http://schemas.microsoft.com/office/powerpoint/2010/main" val="28274819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75345" rtl="0" eaLnBrk="1" latinLnBrk="0" hangingPunct="1">
        <a:lnSpc>
          <a:spcPct val="90000"/>
        </a:lnSpc>
        <a:spcBef>
          <a:spcPct val="0"/>
        </a:spcBef>
        <a:buNone/>
        <a:defRPr sz="4551" b="0" i="0" kern="1200" cap="all">
          <a:solidFill>
            <a:schemeClr val="tx1"/>
          </a:solidFill>
          <a:effectLst/>
          <a:latin typeface="+mj-lt"/>
          <a:ea typeface="+mj-ea"/>
          <a:cs typeface="+mj-cs"/>
        </a:defRPr>
      </a:lvl1pPr>
    </p:titleStyle>
    <p:body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p:bodyStyle>
    <p:otherStyle>
      <a:defPPr>
        <a:defRPr lang="en-US"/>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tif"/><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eCare: Collect and Process Data from Wearable Device"/>
          <p:cNvSpPr txBox="1">
            <a:spLocks noGrp="1"/>
          </p:cNvSpPr>
          <p:nvPr>
            <p:ph type="ctrTitle"/>
          </p:nvPr>
        </p:nvSpPr>
        <p:spPr>
          <a:prstGeom prst="rect">
            <a:avLst/>
          </a:prstGeom>
        </p:spPr>
        <p:txBody>
          <a:bodyPr/>
          <a:lstStyle>
            <a:lvl1pPr>
              <a:defRPr sz="6000"/>
            </a:lvl1pPr>
          </a:lstStyle>
          <a:p>
            <a:r>
              <a:rPr dirty="0" err="1"/>
              <a:t>WeCare</a:t>
            </a:r>
            <a:br>
              <a:rPr lang="en-MY" dirty="0"/>
            </a:br>
            <a:r>
              <a:rPr lang="en-MY" sz="4800" dirty="0"/>
              <a:t>Indoor Positioning Module</a:t>
            </a:r>
            <a:endParaRPr dirty="0"/>
          </a:p>
        </p:txBody>
      </p:sp>
      <p:sp>
        <p:nvSpPr>
          <p:cNvPr id="120" name="Prepared by: Ong Seow Sze"/>
          <p:cNvSpPr txBox="1">
            <a:spLocks noGrp="1"/>
          </p:cNvSpPr>
          <p:nvPr>
            <p:ph type="subTitle" idx="1"/>
          </p:nvPr>
        </p:nvSpPr>
        <p:spPr>
          <a:xfrm>
            <a:off x="1270000" y="5880099"/>
            <a:ext cx="10464800" cy="1911089"/>
          </a:xfrm>
          <a:prstGeom prst="rect">
            <a:avLst/>
          </a:prstGeom>
        </p:spPr>
        <p:txBody>
          <a:bodyPr>
            <a:normAutofit fontScale="92500" lnSpcReduction="20000"/>
          </a:bodyPr>
          <a:lstStyle>
            <a:lvl1pPr>
              <a:defRPr sz="3000"/>
            </a:lvl1pPr>
          </a:lstStyle>
          <a:p>
            <a:pPr algn="ctr"/>
            <a:r>
              <a:rPr dirty="0"/>
              <a:t>Prepared by: Ong </a:t>
            </a:r>
            <a:r>
              <a:rPr lang="en-MY" dirty="0"/>
              <a:t>Jia </a:t>
            </a:r>
            <a:r>
              <a:rPr lang="en-MY" dirty="0" err="1"/>
              <a:t>Aun</a:t>
            </a:r>
            <a:endParaRPr lang="en-MY" dirty="0"/>
          </a:p>
          <a:p>
            <a:pPr algn="ctr"/>
            <a:r>
              <a:rPr lang="en-MY" dirty="0"/>
              <a:t>Supervised by: </a:t>
            </a:r>
            <a:r>
              <a:rPr lang="en-MY" dirty="0" err="1"/>
              <a:t>Dr.</a:t>
            </a:r>
            <a:r>
              <a:rPr lang="en-MY" dirty="0"/>
              <a:t> </a:t>
            </a:r>
            <a:r>
              <a:rPr lang="en-MY" dirty="0" err="1"/>
              <a:t>Zati</a:t>
            </a:r>
            <a:r>
              <a:rPr lang="en-MY" dirty="0"/>
              <a:t> HAKIM BINTI AZIZUL </a:t>
            </a:r>
            <a:r>
              <a:rPr lang="en-MY" dirty="0" err="1"/>
              <a:t>HASAn</a:t>
            </a:r>
            <a:endParaRPr lang="en-MY" dirty="0"/>
          </a:p>
          <a:p>
            <a:pPr algn="ctr"/>
            <a:r>
              <a:rPr lang="en-MY" dirty="0" err="1"/>
              <a:t>DePartment</a:t>
            </a:r>
            <a:r>
              <a:rPr lang="en-MY" dirty="0"/>
              <a:t> of Artificial Intelligence</a:t>
            </a:r>
          </a:p>
          <a:p>
            <a:pPr algn="ctr"/>
            <a:endParaRPr dirty="0"/>
          </a:p>
        </p:txBody>
      </p:sp>
      <p:pic>
        <p:nvPicPr>
          <p:cNvPr id="5" name="Shape 66">
            <a:extLst>
              <a:ext uri="{FF2B5EF4-FFF2-40B4-BE49-F238E27FC236}">
                <a16:creationId xmlns:a16="http://schemas.microsoft.com/office/drawing/2014/main" id="{838CC79C-C50E-41E4-8B06-408C78D0D0E2}"/>
              </a:ext>
            </a:extLst>
          </p:cNvPr>
          <p:cNvPicPr preferRelativeResize="0"/>
          <p:nvPr/>
        </p:nvPicPr>
        <p:blipFill>
          <a:blip r:embed="rId2">
            <a:alphaModFix/>
          </a:blip>
          <a:stretch>
            <a:fillRect/>
          </a:stretch>
        </p:blipFill>
        <p:spPr>
          <a:xfrm>
            <a:off x="10554926" y="2619818"/>
            <a:ext cx="1687900" cy="21357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Module Problem Statement"/>
          <p:cNvSpPr txBox="1">
            <a:spLocks noGrp="1"/>
          </p:cNvSpPr>
          <p:nvPr>
            <p:ph type="title"/>
          </p:nvPr>
        </p:nvSpPr>
        <p:spPr>
          <a:xfrm>
            <a:off x="952500" y="693270"/>
            <a:ext cx="10884596" cy="1492245"/>
          </a:xfrm>
          <a:prstGeom prst="rect">
            <a:avLst/>
          </a:prstGeom>
        </p:spPr>
        <p:txBody>
          <a:bodyPr>
            <a:normAutofit fontScale="90000"/>
          </a:bodyPr>
          <a:lstStyle>
            <a:lvl1pPr defTabSz="496570">
              <a:defRPr sz="6800"/>
            </a:lvl1pPr>
          </a:lstStyle>
          <a:p>
            <a:r>
              <a:rPr dirty="0"/>
              <a:t>Problem Statement</a:t>
            </a:r>
            <a:r>
              <a:rPr lang="en-MY" dirty="0"/>
              <a:t>s of the module</a:t>
            </a:r>
            <a:endParaRPr dirty="0"/>
          </a:p>
        </p:txBody>
      </p:sp>
      <p:sp>
        <p:nvSpPr>
          <p:cNvPr id="6" name="Indoor positioning using GPS is not feasible.…">
            <a:extLst>
              <a:ext uri="{FF2B5EF4-FFF2-40B4-BE49-F238E27FC236}">
                <a16:creationId xmlns:a16="http://schemas.microsoft.com/office/drawing/2014/main" id="{8EFEA96C-D88D-4CA5-9E3F-3821B186964F}"/>
              </a:ext>
            </a:extLst>
          </p:cNvPr>
          <p:cNvSpPr txBox="1">
            <a:spLocks/>
          </p:cNvSpPr>
          <p:nvPr/>
        </p:nvSpPr>
        <p:spPr>
          <a:xfrm>
            <a:off x="952500" y="2956141"/>
            <a:ext cx="11099800" cy="565325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fontScale="92500" lnSpcReduction="20000"/>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r>
              <a:rPr lang="en-MY" dirty="0"/>
              <a:t>90% of the time, people tracking happens in indoor environment. Weighted average is a popular technique used for indoor positioning (tracking). However, it is less accurate unless boundary filtering is adopted.</a:t>
            </a:r>
          </a:p>
          <a:p>
            <a:r>
              <a:rPr lang="en-MY" dirty="0"/>
              <a:t>Most techniques requires information such as angles, time of flight (TOF), Bluetooth or RFID to perform accurate triangulation. However, the wearable device provided have limited info (GPS, base station/cell tower and </a:t>
            </a:r>
            <a:r>
              <a:rPr lang="en-MY" dirty="0" err="1"/>
              <a:t>WiFi</a:t>
            </a:r>
            <a:r>
              <a:rPr lang="en-MY" dirty="0"/>
              <a:t>).</a:t>
            </a:r>
          </a:p>
          <a:p>
            <a:pPr hangingPunct="1"/>
            <a:r>
              <a:rPr lang="en-MY" dirty="0"/>
              <a:t>For outdoor positioning, GPS is still state of the art. In the case where GPS is unavailable, the fall back is to obtain cell tower database to do cell tower positioning.</a:t>
            </a:r>
          </a:p>
          <a:p>
            <a:pPr hangingPunct="1"/>
            <a:endParaRPr lang="en-MY" dirty="0"/>
          </a:p>
        </p:txBody>
      </p:sp>
    </p:spTree>
    <p:extLst>
      <p:ext uri="{BB962C8B-B14F-4D97-AF65-F5344CB8AC3E}">
        <p14:creationId xmlns:p14="http://schemas.microsoft.com/office/powerpoint/2010/main" val="10645089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dule Objectives">
            <a:extLst>
              <a:ext uri="{FF2B5EF4-FFF2-40B4-BE49-F238E27FC236}">
                <a16:creationId xmlns:a16="http://schemas.microsoft.com/office/drawing/2014/main" id="{040424E2-E8AF-4F54-8AEB-7DE3E259E5CB}"/>
              </a:ext>
            </a:extLst>
          </p:cNvPr>
          <p:cNvSpPr txBox="1">
            <a:spLocks/>
          </p:cNvSpPr>
          <p:nvPr/>
        </p:nvSpPr>
        <p:spPr>
          <a:xfrm>
            <a:off x="1639607" y="1346712"/>
            <a:ext cx="9345910" cy="720084"/>
          </a:xfrm>
          <a:prstGeom prst="rect">
            <a:avLst/>
          </a:prstGeom>
        </p:spPr>
        <p:txBody>
          <a:bodyPr vert="horz" lIns="91440" tIns="45720" rIns="91440" bIns="45720" rtlCol="0" anchor="t">
            <a:normAutofit/>
          </a:bodyPr>
          <a:lstStyle>
            <a:lvl1pPr algn="l" defTabSz="975345" rtl="0" eaLnBrk="1" latinLnBrk="0" hangingPunct="1">
              <a:lnSpc>
                <a:spcPct val="90000"/>
              </a:lnSpc>
              <a:spcBef>
                <a:spcPct val="0"/>
              </a:spcBef>
              <a:buNone/>
              <a:defRPr sz="4551" b="0" i="0" kern="1200" cap="all">
                <a:solidFill>
                  <a:schemeClr val="tx1"/>
                </a:solidFill>
                <a:effectLst/>
                <a:latin typeface="+mj-lt"/>
                <a:ea typeface="+mj-ea"/>
                <a:cs typeface="+mj-cs"/>
              </a:defRPr>
            </a:lvl1pPr>
          </a:lstStyle>
          <a:p>
            <a:r>
              <a:rPr lang="en-MY"/>
              <a:t>Module Objectives</a:t>
            </a:r>
            <a:endParaRPr lang="en-MY" dirty="0"/>
          </a:p>
        </p:txBody>
      </p:sp>
      <p:sp>
        <p:nvSpPr>
          <p:cNvPr id="7" name="Enable communication between device and server for two-way data transmission.…">
            <a:extLst>
              <a:ext uri="{FF2B5EF4-FFF2-40B4-BE49-F238E27FC236}">
                <a16:creationId xmlns:a16="http://schemas.microsoft.com/office/drawing/2014/main" id="{DEB0636B-940D-4E35-B0F0-03485E76C004}"/>
              </a:ext>
            </a:extLst>
          </p:cNvPr>
          <p:cNvSpPr txBox="1">
            <a:spLocks/>
          </p:cNvSpPr>
          <p:nvPr/>
        </p:nvSpPr>
        <p:spPr>
          <a:xfrm>
            <a:off x="1639607" y="2530259"/>
            <a:ext cx="9345910" cy="4907538"/>
          </a:xfrm>
          <a:prstGeom prst="rect">
            <a:avLst/>
          </a:prstGeom>
        </p:spPr>
        <p:txBody>
          <a:bodyPr vert="horz" lIns="91440" tIns="45720" rIns="91440" bIns="45720" rtlCol="0">
            <a:normAutofit/>
          </a:bodyPr>
          <a:lst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a:lstStyle>
          <a:p>
            <a:r>
              <a:rPr lang="en-US" dirty="0"/>
              <a:t>To develop a framework for indoor positioning using boundary-filtered weighted average technique</a:t>
            </a:r>
          </a:p>
          <a:p>
            <a:r>
              <a:rPr lang="en-US" dirty="0"/>
              <a:t>To switch between indoor and outdoor positioning automatically based on data received from wearable device</a:t>
            </a:r>
          </a:p>
          <a:p>
            <a:r>
              <a:rPr lang="en-US" dirty="0"/>
              <a:t>To test the performance of indoor positioning framework in real-time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83A121-B18A-475A-82F5-2E70AC0C7071}"/>
              </a:ext>
            </a:extLst>
          </p:cNvPr>
          <p:cNvSpPr/>
          <p:nvPr/>
        </p:nvSpPr>
        <p:spPr>
          <a:xfrm>
            <a:off x="952500"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User Device</a:t>
            </a:r>
          </a:p>
        </p:txBody>
      </p:sp>
      <p:sp>
        <p:nvSpPr>
          <p:cNvPr id="7" name="Rectangle 6">
            <a:extLst>
              <a:ext uri="{FF2B5EF4-FFF2-40B4-BE49-F238E27FC236}">
                <a16:creationId xmlns:a16="http://schemas.microsoft.com/office/drawing/2014/main" id="{07302CFC-41EF-44A0-A3DC-8C0EFE60DBC4}"/>
              </a:ext>
            </a:extLst>
          </p:cNvPr>
          <p:cNvSpPr/>
          <p:nvPr/>
        </p:nvSpPr>
        <p:spPr>
          <a:xfrm>
            <a:off x="3863571" y="4200940"/>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Backend</a:t>
            </a:r>
          </a:p>
        </p:txBody>
      </p:sp>
      <p:sp>
        <p:nvSpPr>
          <p:cNvPr id="8" name="Rectangle 7">
            <a:extLst>
              <a:ext uri="{FF2B5EF4-FFF2-40B4-BE49-F238E27FC236}">
                <a16:creationId xmlns:a16="http://schemas.microsoft.com/office/drawing/2014/main" id="{14264387-2034-4501-97E9-719DE2E0107F}"/>
              </a:ext>
            </a:extLst>
          </p:cNvPr>
          <p:cNvSpPr/>
          <p:nvPr/>
        </p:nvSpPr>
        <p:spPr>
          <a:xfrm>
            <a:off x="3863571" y="640294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Triangulation Algorithm</a:t>
            </a:r>
          </a:p>
        </p:txBody>
      </p:sp>
      <p:sp>
        <p:nvSpPr>
          <p:cNvPr id="10" name="Rectangle 9">
            <a:extLst>
              <a:ext uri="{FF2B5EF4-FFF2-40B4-BE49-F238E27FC236}">
                <a16:creationId xmlns:a16="http://schemas.microsoft.com/office/drawing/2014/main" id="{C91EBD6E-F1E6-4D1E-9541-809D475E519C}"/>
              </a:ext>
            </a:extLst>
          </p:cNvPr>
          <p:cNvSpPr/>
          <p:nvPr/>
        </p:nvSpPr>
        <p:spPr>
          <a:xfrm>
            <a:off x="6774642"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Database</a:t>
            </a:r>
          </a:p>
        </p:txBody>
      </p:sp>
      <p:sp>
        <p:nvSpPr>
          <p:cNvPr id="11" name="Rectangle 10">
            <a:extLst>
              <a:ext uri="{FF2B5EF4-FFF2-40B4-BE49-F238E27FC236}">
                <a16:creationId xmlns:a16="http://schemas.microsoft.com/office/drawing/2014/main" id="{FE293EE6-475C-4EFF-AB93-557BFB0AAA12}"/>
              </a:ext>
            </a:extLst>
          </p:cNvPr>
          <p:cNvSpPr/>
          <p:nvPr/>
        </p:nvSpPr>
        <p:spPr>
          <a:xfrm>
            <a:off x="9685713" y="420093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Web / Mobile Application</a:t>
            </a:r>
          </a:p>
        </p:txBody>
      </p:sp>
      <p:sp>
        <p:nvSpPr>
          <p:cNvPr id="13" name="System Architecture">
            <a:extLst>
              <a:ext uri="{FF2B5EF4-FFF2-40B4-BE49-F238E27FC236}">
                <a16:creationId xmlns:a16="http://schemas.microsoft.com/office/drawing/2014/main" id="{EE2D043E-5757-4FF7-9CBC-C8F20694211C}"/>
              </a:ext>
            </a:extLst>
          </p:cNvPr>
          <p:cNvSpPr txBox="1">
            <a:spLocks noGrp="1"/>
          </p:cNvSpPr>
          <p:nvPr>
            <p:ph type="title"/>
          </p:nvPr>
        </p:nvSpPr>
        <p:spPr>
          <a:xfrm>
            <a:off x="952500" y="596348"/>
            <a:ext cx="11099800" cy="887892"/>
          </a:xfrm>
          <a:prstGeom prst="rect">
            <a:avLst/>
          </a:prstGeom>
        </p:spPr>
        <p:txBody>
          <a:bodyPr/>
          <a:lstStyle/>
          <a:p>
            <a:pPr>
              <a:lnSpc>
                <a:spcPct val="100000"/>
              </a:lnSpc>
            </a:pPr>
            <a:r>
              <a:rPr lang="en-GB" dirty="0"/>
              <a:t>System</a:t>
            </a:r>
            <a:r>
              <a:rPr dirty="0"/>
              <a:t> </a:t>
            </a:r>
            <a:r>
              <a:rPr lang="en-MY" dirty="0"/>
              <a:t>FLOW</a:t>
            </a:r>
            <a:endParaRPr dirty="0"/>
          </a:p>
        </p:txBody>
      </p:sp>
      <p:cxnSp>
        <p:nvCxnSpPr>
          <p:cNvPr id="19" name="Connector: Elbow 18">
            <a:extLst>
              <a:ext uri="{FF2B5EF4-FFF2-40B4-BE49-F238E27FC236}">
                <a16:creationId xmlns:a16="http://schemas.microsoft.com/office/drawing/2014/main" id="{E331BA5C-EBCE-4772-A365-5E9A22A2AC31}"/>
              </a:ext>
            </a:extLst>
          </p:cNvPr>
          <p:cNvCxnSpPr>
            <a:stCxn id="5" idx="0"/>
            <a:endCxn id="7" idx="0"/>
          </p:cNvCxnSpPr>
          <p:nvPr/>
        </p:nvCxnSpPr>
        <p:spPr>
          <a:xfrm rot="5400000" flipH="1" flipV="1">
            <a:off x="3415591" y="2751641"/>
            <a:ext cx="12472" cy="2911071"/>
          </a:xfrm>
          <a:prstGeom prst="bentConnector3">
            <a:avLst>
              <a:gd name="adj1" fmla="val 1165527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2B555-9ED8-4850-A092-4F9B8E78AB17}"/>
              </a:ext>
            </a:extLst>
          </p:cNvPr>
          <p:cNvSpPr txBox="1"/>
          <p:nvPr/>
        </p:nvSpPr>
        <p:spPr>
          <a:xfrm>
            <a:off x="2470112" y="1484240"/>
            <a:ext cx="2191818" cy="1200329"/>
          </a:xfrm>
          <a:prstGeom prst="rect">
            <a:avLst/>
          </a:prstGeom>
          <a:noFill/>
        </p:spPr>
        <p:txBody>
          <a:bodyPr wrap="none" rtlCol="0">
            <a:spAutoFit/>
          </a:bodyPr>
          <a:lstStyle/>
          <a:p>
            <a:r>
              <a:rPr lang="en-MY" dirty="0"/>
              <a:t>Data packet</a:t>
            </a:r>
          </a:p>
          <a:p>
            <a:pPr marL="285750" indent="-285750">
              <a:buFontTx/>
              <a:buChar char="-"/>
            </a:pPr>
            <a:r>
              <a:rPr lang="en-MY" dirty="0"/>
              <a:t>Cell Tower Details</a:t>
            </a:r>
          </a:p>
          <a:p>
            <a:pPr marL="285750" indent="-285750">
              <a:buFontTx/>
              <a:buChar char="-"/>
            </a:pPr>
            <a:r>
              <a:rPr lang="en-MY" dirty="0" err="1"/>
              <a:t>WiFi</a:t>
            </a:r>
            <a:r>
              <a:rPr lang="en-MY" dirty="0"/>
              <a:t> SSID + RSSI</a:t>
            </a:r>
          </a:p>
          <a:p>
            <a:pPr marL="285750" indent="-285750">
              <a:buFontTx/>
              <a:buChar char="-"/>
            </a:pPr>
            <a:r>
              <a:rPr lang="en-MY" dirty="0"/>
              <a:t>Heartrate</a:t>
            </a:r>
          </a:p>
        </p:txBody>
      </p:sp>
      <p:cxnSp>
        <p:nvCxnSpPr>
          <p:cNvPr id="23" name="Straight Arrow Connector 22">
            <a:extLst>
              <a:ext uri="{FF2B5EF4-FFF2-40B4-BE49-F238E27FC236}">
                <a16:creationId xmlns:a16="http://schemas.microsoft.com/office/drawing/2014/main" id="{F2E3238C-F861-4D51-9C31-C70C7BA00E8C}"/>
              </a:ext>
            </a:extLst>
          </p:cNvPr>
          <p:cNvCxnSpPr>
            <a:cxnSpLocks/>
          </p:cNvCxnSpPr>
          <p:nvPr/>
        </p:nvCxnSpPr>
        <p:spPr>
          <a:xfrm>
            <a:off x="4412974" y="5255266"/>
            <a:ext cx="0" cy="11476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D45158-F54C-4A6E-AB41-C01D9227B658}"/>
              </a:ext>
            </a:extLst>
          </p:cNvPr>
          <p:cNvCxnSpPr>
            <a:cxnSpLocks/>
          </p:cNvCxnSpPr>
          <p:nvPr/>
        </p:nvCxnSpPr>
        <p:spPr>
          <a:xfrm flipV="1">
            <a:off x="5327374" y="5247861"/>
            <a:ext cx="0" cy="11550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457046-430A-4789-86AC-9B0F5E724FFF}"/>
              </a:ext>
            </a:extLst>
          </p:cNvPr>
          <p:cNvSpPr txBox="1"/>
          <p:nvPr/>
        </p:nvSpPr>
        <p:spPr>
          <a:xfrm>
            <a:off x="3198659" y="5644442"/>
            <a:ext cx="1090235" cy="369332"/>
          </a:xfrm>
          <a:prstGeom prst="rect">
            <a:avLst/>
          </a:prstGeom>
          <a:noFill/>
        </p:spPr>
        <p:txBody>
          <a:bodyPr wrap="none" rtlCol="0">
            <a:spAutoFit/>
          </a:bodyPr>
          <a:lstStyle/>
          <a:p>
            <a:r>
              <a:rPr lang="en-MY" dirty="0"/>
              <a:t>Raw Data</a:t>
            </a:r>
          </a:p>
        </p:txBody>
      </p:sp>
      <p:sp>
        <p:nvSpPr>
          <p:cNvPr id="30" name="TextBox 29">
            <a:extLst>
              <a:ext uri="{FF2B5EF4-FFF2-40B4-BE49-F238E27FC236}">
                <a16:creationId xmlns:a16="http://schemas.microsoft.com/office/drawing/2014/main" id="{7853EA5A-4A52-40C0-96EB-CFCA66530160}"/>
              </a:ext>
            </a:extLst>
          </p:cNvPr>
          <p:cNvSpPr txBox="1"/>
          <p:nvPr/>
        </p:nvSpPr>
        <p:spPr>
          <a:xfrm>
            <a:off x="5422158" y="5656914"/>
            <a:ext cx="1639231" cy="369332"/>
          </a:xfrm>
          <a:prstGeom prst="rect">
            <a:avLst/>
          </a:prstGeom>
          <a:noFill/>
        </p:spPr>
        <p:txBody>
          <a:bodyPr wrap="none" rtlCol="0">
            <a:spAutoFit/>
          </a:bodyPr>
          <a:lstStyle/>
          <a:p>
            <a:r>
              <a:rPr lang="en-MY" dirty="0"/>
              <a:t>Processed Data</a:t>
            </a:r>
          </a:p>
        </p:txBody>
      </p:sp>
      <p:cxnSp>
        <p:nvCxnSpPr>
          <p:cNvPr id="32" name="Connector: Elbow 31">
            <a:extLst>
              <a:ext uri="{FF2B5EF4-FFF2-40B4-BE49-F238E27FC236}">
                <a16:creationId xmlns:a16="http://schemas.microsoft.com/office/drawing/2014/main" id="{F217BDB3-FB28-433E-A8BA-0333CC6E2E71}"/>
              </a:ext>
            </a:extLst>
          </p:cNvPr>
          <p:cNvCxnSpPr>
            <a:stCxn id="7" idx="3"/>
            <a:endCxn id="10" idx="0"/>
          </p:cNvCxnSpPr>
          <p:nvPr/>
        </p:nvCxnSpPr>
        <p:spPr>
          <a:xfrm flipV="1">
            <a:off x="5891154" y="4213412"/>
            <a:ext cx="1897280" cy="514692"/>
          </a:xfrm>
          <a:prstGeom prst="bentConnector4">
            <a:avLst>
              <a:gd name="adj1" fmla="val 23283"/>
              <a:gd name="adj2" fmla="val 39401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B67A35EE-4FC6-4A8A-8800-0E9AC4ED3768}"/>
              </a:ext>
            </a:extLst>
          </p:cNvPr>
          <p:cNvCxnSpPr>
            <a:stCxn id="10" idx="3"/>
            <a:endCxn id="11" idx="0"/>
          </p:cNvCxnSpPr>
          <p:nvPr/>
        </p:nvCxnSpPr>
        <p:spPr>
          <a:xfrm flipV="1">
            <a:off x="8802225" y="4200939"/>
            <a:ext cx="1897280" cy="539637"/>
          </a:xfrm>
          <a:prstGeom prst="bentConnector4">
            <a:avLst>
              <a:gd name="adj1" fmla="val 23283"/>
              <a:gd name="adj2" fmla="val 37811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5E34A-DCA7-4C57-A13E-9713B8F34140}"/>
              </a:ext>
            </a:extLst>
          </p:cNvPr>
          <p:cNvSpPr txBox="1"/>
          <p:nvPr/>
        </p:nvSpPr>
        <p:spPr>
          <a:xfrm>
            <a:off x="6241773" y="2288591"/>
            <a:ext cx="1639231" cy="369332"/>
          </a:xfrm>
          <a:prstGeom prst="rect">
            <a:avLst/>
          </a:prstGeom>
          <a:noFill/>
        </p:spPr>
        <p:txBody>
          <a:bodyPr wrap="none" rtlCol="0">
            <a:spAutoFit/>
          </a:bodyPr>
          <a:lstStyle/>
          <a:p>
            <a:r>
              <a:rPr lang="en-MY" dirty="0"/>
              <a:t>Processed Data</a:t>
            </a:r>
          </a:p>
        </p:txBody>
      </p:sp>
      <p:sp>
        <p:nvSpPr>
          <p:cNvPr id="38" name="TextBox 37">
            <a:extLst>
              <a:ext uri="{FF2B5EF4-FFF2-40B4-BE49-F238E27FC236}">
                <a16:creationId xmlns:a16="http://schemas.microsoft.com/office/drawing/2014/main" id="{7FF6BCBA-6CBE-4C21-AED7-8222AACF78A3}"/>
              </a:ext>
            </a:extLst>
          </p:cNvPr>
          <p:cNvSpPr txBox="1"/>
          <p:nvPr/>
        </p:nvSpPr>
        <p:spPr>
          <a:xfrm>
            <a:off x="9685713" y="2288591"/>
            <a:ext cx="630301" cy="369332"/>
          </a:xfrm>
          <a:prstGeom prst="rect">
            <a:avLst/>
          </a:prstGeom>
          <a:noFill/>
        </p:spPr>
        <p:txBody>
          <a:bodyPr wrap="none" rtlCol="0">
            <a:spAutoFit/>
          </a:bodyPr>
          <a:lstStyle/>
          <a:p>
            <a:r>
              <a:rPr lang="en-MY" dirty="0"/>
              <a:t>Data</a:t>
            </a:r>
          </a:p>
        </p:txBody>
      </p:sp>
    </p:spTree>
    <p:extLst>
      <p:ext uri="{BB962C8B-B14F-4D97-AF65-F5344CB8AC3E}">
        <p14:creationId xmlns:p14="http://schemas.microsoft.com/office/powerpoint/2010/main" val="175079851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72143"/>
            <a:ext cx="13004800" cy="583956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descr="A picture containing indoor, furniture&#10;&#10;Description generated with high confidence">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8713216"/>
            <a:ext cx="13004800" cy="105664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715965"/>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78965" y="5018370"/>
            <a:ext cx="9212877"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3004474" cy="975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72143"/>
            <a:ext cx="13004800" cy="583956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7D0FBBCF-4E12-4693-A4D4-7324FD9139CC}"/>
              </a:ext>
            </a:extLst>
          </p:cNvPr>
          <p:cNvSpPr>
            <a:spLocks noGrp="1"/>
          </p:cNvSpPr>
          <p:nvPr>
            <p:ph type="title"/>
          </p:nvPr>
        </p:nvSpPr>
        <p:spPr>
          <a:xfrm>
            <a:off x="703254" y="2097733"/>
            <a:ext cx="3012180" cy="2657792"/>
          </a:xfrm>
        </p:spPr>
        <p:txBody>
          <a:bodyPr vert="horz" lIns="91440" tIns="45720" rIns="91440" bIns="0" rtlCol="0" anchor="b">
            <a:normAutofit/>
          </a:bodyPr>
          <a:lstStyle/>
          <a:p>
            <a:pPr defTabSz="914400"/>
            <a:r>
              <a:rPr lang="en-US" sz="4500"/>
              <a:t>Module flow</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3254" y="5018372"/>
            <a:ext cx="3012180"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44681" y="685754"/>
            <a:ext cx="8064123" cy="7323166"/>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2519" y="1390883"/>
            <a:ext cx="7056621" cy="5881371"/>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creenshot&#10;&#10;Description generated with high confidence">
            <a:extLst>
              <a:ext uri="{FF2B5EF4-FFF2-40B4-BE49-F238E27FC236}">
                <a16:creationId xmlns:a16="http://schemas.microsoft.com/office/drawing/2014/main" id="{D4382206-0C34-43F0-A990-D660A834B9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803" y="1998618"/>
            <a:ext cx="7222704" cy="4676700"/>
          </a:xfrm>
          <a:prstGeom prst="rect">
            <a:avLst/>
          </a:prstGeom>
        </p:spPr>
      </p:pic>
      <p:pic>
        <p:nvPicPr>
          <p:cNvPr id="30" name="Picture 29" descr="A picture containing indoor, furniture&#10;&#10;Description generated with high confidence">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8713216"/>
            <a:ext cx="13004800" cy="105664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715965"/>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4881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A41-B706-45AE-8717-19BE1FB914D1}"/>
              </a:ext>
            </a:extLst>
          </p:cNvPr>
          <p:cNvSpPr>
            <a:spLocks noGrp="1"/>
          </p:cNvSpPr>
          <p:nvPr>
            <p:ph type="title"/>
          </p:nvPr>
        </p:nvSpPr>
        <p:spPr/>
        <p:txBody>
          <a:bodyPr/>
          <a:lstStyle/>
          <a:p>
            <a:r>
              <a:rPr lang="en-MY" dirty="0"/>
              <a:t>Raw data packet</a:t>
            </a:r>
          </a:p>
        </p:txBody>
      </p:sp>
      <p:sp>
        <p:nvSpPr>
          <p:cNvPr id="3" name="Text Placeholder 2">
            <a:extLst>
              <a:ext uri="{FF2B5EF4-FFF2-40B4-BE49-F238E27FC236}">
                <a16:creationId xmlns:a16="http://schemas.microsoft.com/office/drawing/2014/main" id="{3F90D810-F578-4099-A139-756445E1FB5D}"/>
              </a:ext>
            </a:extLst>
          </p:cNvPr>
          <p:cNvSpPr>
            <a:spLocks noGrp="1"/>
          </p:cNvSpPr>
          <p:nvPr>
            <p:ph type="body" idx="1"/>
          </p:nvPr>
        </p:nvSpPr>
        <p:spPr>
          <a:xfrm>
            <a:off x="2052966" y="2209610"/>
            <a:ext cx="9345910" cy="5860963"/>
          </a:xfrm>
        </p:spPr>
        <p:txBody>
          <a:bodyPr>
            <a:normAutofit/>
          </a:bodyPr>
          <a:lstStyle/>
          <a:p>
            <a:pPr marL="0" indent="0">
              <a:buNone/>
            </a:pPr>
            <a:r>
              <a:rPr lang="fr-FR" sz="3200" dirty="0">
                <a:latin typeface="Merriweather"/>
                <a:ea typeface="Merriweather"/>
                <a:cs typeface="Merriweather"/>
                <a:sym typeface="Merriweather"/>
              </a:rPr>
              <a:t>[3G*15052018*00E6*UD2,170118,030135,</a:t>
            </a:r>
            <a:r>
              <a:rPr lang="fr-FR" sz="3200" dirty="0">
                <a:solidFill>
                  <a:srgbClr val="FF0000"/>
                </a:solidFill>
                <a:latin typeface="Merriweather"/>
                <a:ea typeface="Merriweather"/>
                <a:cs typeface="Merriweather"/>
                <a:sym typeface="Merriweather"/>
              </a:rPr>
              <a:t>V,22.570675,N,113.8621067,E</a:t>
            </a:r>
            <a:r>
              <a:rPr lang="fr-FR" sz="3200" dirty="0">
                <a:latin typeface="Merriweather"/>
                <a:ea typeface="Merriweather"/>
                <a:cs typeface="Merriweather"/>
                <a:sym typeface="Merriweather"/>
              </a:rPr>
              <a:t>,0.00,0.0,0.0,0,82,22,0,0,00000010,</a:t>
            </a:r>
            <a:r>
              <a:rPr lang="fr-FR" sz="3200" dirty="0">
                <a:solidFill>
                  <a:srgbClr val="0070C0"/>
                </a:solidFill>
                <a:latin typeface="Merriweather"/>
                <a:ea typeface="Merriweather"/>
                <a:cs typeface="Merriweather"/>
                <a:sym typeface="Merriweather"/>
              </a:rPr>
              <a:t>1,255,502,16,21091,25021,137</a:t>
            </a:r>
            <a:r>
              <a:rPr lang="fr-FR" sz="3200" dirty="0">
                <a:latin typeface="Merriweather"/>
                <a:ea typeface="Merriweather"/>
                <a:cs typeface="Merriweather"/>
                <a:sym typeface="Merriweather"/>
              </a:rPr>
              <a:t>,</a:t>
            </a:r>
            <a:r>
              <a:rPr lang="fr-FR" sz="3200" dirty="0">
                <a:solidFill>
                  <a:srgbClr val="00B050"/>
                </a:solidFill>
                <a:latin typeface="Merriweather"/>
                <a:ea typeface="Merriweather"/>
                <a:cs typeface="Merriweather"/>
                <a:sym typeface="Merriweather"/>
              </a:rPr>
              <a:t>3,mdtresearch@unifibiz,6c:72:20:3d:28:54,-64,GWNET,1c:1d:86:41:11:81,-90,Sunway Pinnacle_Guest,1c:1d:86:41:11:83,-93,12.7</a:t>
            </a:r>
            <a:r>
              <a:rPr lang="fr-FR" sz="3200" dirty="0">
                <a:latin typeface="Merriweather"/>
                <a:ea typeface="Merriweather"/>
                <a:cs typeface="Merriweather"/>
                <a:sym typeface="Merriweather"/>
              </a:rPr>
              <a:t>]</a:t>
            </a:r>
          </a:p>
          <a:p>
            <a:r>
              <a:rPr lang="en-MY" b="1" dirty="0">
                <a:solidFill>
                  <a:srgbClr val="FF0000"/>
                </a:solidFill>
              </a:rPr>
              <a:t>GPS</a:t>
            </a:r>
          </a:p>
          <a:p>
            <a:r>
              <a:rPr lang="en-MY" b="1" dirty="0">
                <a:solidFill>
                  <a:srgbClr val="0070C0"/>
                </a:solidFill>
              </a:rPr>
              <a:t>Cell tower</a:t>
            </a:r>
          </a:p>
          <a:p>
            <a:r>
              <a:rPr lang="en-MY" b="1" dirty="0" err="1">
                <a:solidFill>
                  <a:srgbClr val="00B050"/>
                </a:solidFill>
              </a:rPr>
              <a:t>WiFi</a:t>
            </a:r>
            <a:endParaRPr lang="en-MY" b="1" dirty="0">
              <a:solidFill>
                <a:srgbClr val="00B050"/>
              </a:solidFill>
            </a:endParaRPr>
          </a:p>
        </p:txBody>
      </p:sp>
    </p:spTree>
    <p:extLst>
      <p:ext uri="{BB962C8B-B14F-4D97-AF65-F5344CB8AC3E}">
        <p14:creationId xmlns:p14="http://schemas.microsoft.com/office/powerpoint/2010/main" val="2082539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9787-8B57-4D93-953E-FF7C51B9A605}"/>
              </a:ext>
            </a:extLst>
          </p:cNvPr>
          <p:cNvSpPr>
            <a:spLocks noGrp="1"/>
          </p:cNvSpPr>
          <p:nvPr>
            <p:ph type="title"/>
          </p:nvPr>
        </p:nvSpPr>
        <p:spPr/>
        <p:txBody>
          <a:bodyPr>
            <a:normAutofit fontScale="90000"/>
          </a:bodyPr>
          <a:lstStyle/>
          <a:p>
            <a:r>
              <a:rPr lang="en-MY" dirty="0"/>
              <a:t>Work done : implementing the Weighted average calculation </a:t>
            </a:r>
          </a:p>
        </p:txBody>
      </p:sp>
      <p:sp>
        <p:nvSpPr>
          <p:cNvPr id="3" name="Text Placeholder 2">
            <a:extLst>
              <a:ext uri="{FF2B5EF4-FFF2-40B4-BE49-F238E27FC236}">
                <a16:creationId xmlns:a16="http://schemas.microsoft.com/office/drawing/2014/main" id="{118D6492-BCCF-4F25-8141-A660E3C6BAAB}"/>
              </a:ext>
            </a:extLst>
          </p:cNvPr>
          <p:cNvSpPr>
            <a:spLocks noGrp="1"/>
          </p:cNvSpPr>
          <p:nvPr>
            <p:ph type="body" idx="1"/>
          </p:nvPr>
        </p:nvSpPr>
        <p:spPr/>
        <p:txBody>
          <a:bodyPr/>
          <a:lstStyle/>
          <a:p>
            <a:r>
              <a:rPr lang="en-MY" dirty="0"/>
              <a:t>Using GSM data</a:t>
            </a:r>
          </a:p>
          <a:p>
            <a:r>
              <a:rPr lang="en-MY" dirty="0"/>
              <a:t>Using </a:t>
            </a:r>
            <a:r>
              <a:rPr lang="en-MY" dirty="0" err="1"/>
              <a:t>WiFi</a:t>
            </a:r>
            <a:r>
              <a:rPr lang="en-MY" dirty="0"/>
              <a:t> RSSI</a:t>
            </a:r>
          </a:p>
        </p:txBody>
      </p:sp>
    </p:spTree>
    <p:extLst>
      <p:ext uri="{BB962C8B-B14F-4D97-AF65-F5344CB8AC3E}">
        <p14:creationId xmlns:p14="http://schemas.microsoft.com/office/powerpoint/2010/main" val="19798899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dirty="0"/>
              <a:t>Pseudocode of </a:t>
            </a:r>
            <a:r>
              <a:rPr lang="ms-MY" dirty="0" err="1"/>
              <a:t>calculation</a:t>
            </a:r>
            <a:r>
              <a:rPr lang="ms-MY" dirty="0"/>
              <a:t> </a:t>
            </a:r>
            <a:r>
              <a:rPr lang="ms-MY" dirty="0" err="1"/>
              <a:t>on</a:t>
            </a:r>
            <a:r>
              <a:rPr lang="ms-MY" dirty="0"/>
              <a:t> </a:t>
            </a:r>
            <a:r>
              <a:rPr lang="ms-MY" dirty="0" err="1"/>
              <a:t>database</a:t>
            </a:r>
            <a:r>
              <a:rPr lang="ms-MY" dirty="0"/>
              <a:t> </a:t>
            </a:r>
            <a:r>
              <a:rPr lang="ms-MY" dirty="0" err="1"/>
              <a:t>query</a:t>
            </a:r>
            <a:endParaRPr lang="en-MY" dirty="0"/>
          </a:p>
        </p:txBody>
      </p:sp>
      <p:sp>
        <p:nvSpPr>
          <p:cNvPr id="3" name="Text Placeholder 2">
            <a:extLst>
              <a:ext uri="{FF2B5EF4-FFF2-40B4-BE49-F238E27FC236}">
                <a16:creationId xmlns:a16="http://schemas.microsoft.com/office/drawing/2014/main" id="{C8EC345D-81F1-4397-B2C7-3A21B512DDC4}"/>
              </a:ext>
            </a:extLst>
          </p:cNvPr>
          <p:cNvSpPr>
            <a:spLocks noGrp="1"/>
          </p:cNvSpPr>
          <p:nvPr>
            <p:ph type="body" idx="1"/>
          </p:nvPr>
        </p:nvSpPr>
        <p:spPr>
          <a:xfrm>
            <a:off x="2033088" y="1669774"/>
            <a:ext cx="9345910" cy="7349705"/>
          </a:xfrm>
        </p:spPr>
        <p:txBody>
          <a:bodyPr/>
          <a:lstStyle/>
          <a:p>
            <a:pPr marL="0" indent="0">
              <a:lnSpc>
                <a:spcPct val="100000"/>
              </a:lnSpc>
              <a:spcBef>
                <a:spcPts val="0"/>
              </a:spcBef>
              <a:buNone/>
            </a:pPr>
            <a:r>
              <a:rPr lang="en-MY" dirty="0"/>
              <a:t>Database info</a:t>
            </a:r>
          </a:p>
          <a:p>
            <a:pPr marL="0" indent="0">
              <a:lnSpc>
                <a:spcPct val="100000"/>
              </a:lnSpc>
              <a:spcBef>
                <a:spcPts val="0"/>
              </a:spcBef>
              <a:buNone/>
            </a:pPr>
            <a:r>
              <a:rPr lang="en-MY" dirty="0"/>
              <a:t>M1 = X1, Y1</a:t>
            </a:r>
          </a:p>
          <a:p>
            <a:pPr marL="0" indent="0">
              <a:lnSpc>
                <a:spcPct val="100000"/>
              </a:lnSpc>
              <a:spcBef>
                <a:spcPts val="0"/>
              </a:spcBef>
              <a:buNone/>
            </a:pPr>
            <a:r>
              <a:rPr lang="en-MY" dirty="0"/>
              <a:t>M2 = X2,Y2</a:t>
            </a:r>
          </a:p>
          <a:p>
            <a:pPr marL="0" indent="0">
              <a:lnSpc>
                <a:spcPct val="100000"/>
              </a:lnSpc>
              <a:spcBef>
                <a:spcPts val="0"/>
              </a:spcBef>
              <a:buNone/>
            </a:pPr>
            <a:r>
              <a:rPr lang="en-MY" dirty="0"/>
              <a:t>M3 = X3,Y3</a:t>
            </a:r>
          </a:p>
          <a:p>
            <a:pPr marL="0" indent="0">
              <a:lnSpc>
                <a:spcPct val="100000"/>
              </a:lnSpc>
              <a:spcBef>
                <a:spcPts val="0"/>
              </a:spcBef>
              <a:buNone/>
            </a:pPr>
            <a:endParaRPr lang="en-MY" dirty="0"/>
          </a:p>
          <a:p>
            <a:pPr marL="0" indent="0">
              <a:lnSpc>
                <a:spcPct val="100000"/>
              </a:lnSpc>
              <a:spcBef>
                <a:spcPts val="0"/>
              </a:spcBef>
              <a:buNone/>
            </a:pPr>
            <a:r>
              <a:rPr lang="en-MY" dirty="0"/>
              <a:t>Let input data be</a:t>
            </a:r>
            <a:br>
              <a:rPr lang="en-MY" dirty="0"/>
            </a:br>
            <a:r>
              <a:rPr lang="en-MY" dirty="0"/>
              <a:t>	[ [ M1, RSSI1 ], [ M2, RSSI2 ], [ M3, RSSI3 ] ]</a:t>
            </a:r>
          </a:p>
          <a:p>
            <a:pPr marL="0" indent="0">
              <a:lnSpc>
                <a:spcPct val="100000"/>
              </a:lnSpc>
              <a:spcBef>
                <a:spcPts val="0"/>
              </a:spcBef>
              <a:buNone/>
            </a:pPr>
            <a:endParaRPr lang="en-MY" dirty="0"/>
          </a:p>
          <a:p>
            <a:pPr marL="0" indent="0">
              <a:lnSpc>
                <a:spcPct val="100000"/>
              </a:lnSpc>
              <a:spcBef>
                <a:spcPts val="0"/>
              </a:spcBef>
              <a:buNone/>
            </a:pPr>
            <a:r>
              <a:rPr lang="en-MY" dirty="0"/>
              <a:t>We calculate the weighted signal for each input data</a:t>
            </a:r>
          </a:p>
          <a:p>
            <a:pPr marL="0" indent="0">
              <a:lnSpc>
                <a:spcPct val="100000"/>
              </a:lnSpc>
              <a:spcBef>
                <a:spcPts val="0"/>
              </a:spcBef>
              <a:buNone/>
            </a:pPr>
            <a:r>
              <a:rPr lang="en-MY" dirty="0"/>
              <a:t>W1 = RSSI1/ (RSSI1 + RSSI2 + RSSI3)</a:t>
            </a:r>
          </a:p>
          <a:p>
            <a:pPr marL="0" indent="0">
              <a:lnSpc>
                <a:spcPct val="100000"/>
              </a:lnSpc>
              <a:spcBef>
                <a:spcPts val="0"/>
              </a:spcBef>
              <a:buNone/>
            </a:pPr>
            <a:r>
              <a:rPr lang="en-MY" dirty="0"/>
              <a:t>W2 = RSSI2/ (RSSI1 + RSSI2 + RSSI3)</a:t>
            </a:r>
          </a:p>
          <a:p>
            <a:pPr marL="0" indent="0">
              <a:lnSpc>
                <a:spcPct val="100000"/>
              </a:lnSpc>
              <a:spcBef>
                <a:spcPts val="0"/>
              </a:spcBef>
              <a:buNone/>
            </a:pPr>
            <a:r>
              <a:rPr lang="en-MY" dirty="0"/>
              <a:t>W3 = RSSI3/ (RSSI1 + RSSI2 + RSSI3)</a:t>
            </a:r>
          </a:p>
          <a:p>
            <a:pPr marL="0" indent="0">
              <a:lnSpc>
                <a:spcPct val="100000"/>
              </a:lnSpc>
              <a:spcBef>
                <a:spcPts val="0"/>
              </a:spcBef>
              <a:buNone/>
            </a:pPr>
            <a:endParaRPr lang="en-MY" dirty="0"/>
          </a:p>
          <a:p>
            <a:pPr marL="0" indent="0">
              <a:lnSpc>
                <a:spcPct val="100000"/>
              </a:lnSpc>
              <a:spcBef>
                <a:spcPts val="0"/>
              </a:spcBef>
              <a:buNone/>
            </a:pPr>
            <a:r>
              <a:rPr lang="en-MY" dirty="0"/>
              <a:t>X = W1*X1 + W2*X2 + W3*X3</a:t>
            </a:r>
          </a:p>
          <a:p>
            <a:pPr marL="0" indent="0">
              <a:lnSpc>
                <a:spcPct val="100000"/>
              </a:lnSpc>
              <a:spcBef>
                <a:spcPts val="0"/>
              </a:spcBef>
              <a:buNone/>
            </a:pPr>
            <a:r>
              <a:rPr lang="en-MY" dirty="0"/>
              <a:t>Y = W1*Y1 + W2*Y2 + W3*Y3</a:t>
            </a:r>
          </a:p>
          <a:p>
            <a:pPr marL="0" indent="0">
              <a:lnSpc>
                <a:spcPct val="100000"/>
              </a:lnSpc>
              <a:spcBef>
                <a:spcPts val="0"/>
              </a:spcBef>
              <a:buNone/>
            </a:pPr>
            <a:endParaRPr lang="en-MY" dirty="0"/>
          </a:p>
          <a:p>
            <a:pPr marL="0" indent="0">
              <a:lnSpc>
                <a:spcPct val="100000"/>
              </a:lnSpc>
              <a:spcBef>
                <a:spcPts val="0"/>
              </a:spcBef>
              <a:buNone/>
            </a:pPr>
            <a:endParaRPr lang="en-MY" dirty="0"/>
          </a:p>
        </p:txBody>
      </p:sp>
    </p:spTree>
    <p:extLst>
      <p:ext uri="{BB962C8B-B14F-4D97-AF65-F5344CB8AC3E}">
        <p14:creationId xmlns:p14="http://schemas.microsoft.com/office/powerpoint/2010/main" val="6215611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dirty="0"/>
              <a:t>Translation to php codes</a:t>
            </a:r>
          </a:p>
        </p:txBody>
      </p:sp>
      <p:pic>
        <p:nvPicPr>
          <p:cNvPr id="4" name="Picture 3">
            <a:extLst>
              <a:ext uri="{FF2B5EF4-FFF2-40B4-BE49-F238E27FC236}">
                <a16:creationId xmlns:a16="http://schemas.microsoft.com/office/drawing/2014/main" id="{BF2F3227-9892-495C-9609-D0D66ECFF8D9}"/>
              </a:ext>
            </a:extLst>
          </p:cNvPr>
          <p:cNvPicPr>
            <a:picLocks noChangeAspect="1"/>
          </p:cNvPicPr>
          <p:nvPr/>
        </p:nvPicPr>
        <p:blipFill rotWithShape="1">
          <a:blip r:embed="rId2"/>
          <a:srcRect b="51114"/>
          <a:stretch/>
        </p:blipFill>
        <p:spPr>
          <a:xfrm>
            <a:off x="1552699" y="2470377"/>
            <a:ext cx="4381500" cy="4204744"/>
          </a:xfrm>
          <a:prstGeom prst="rect">
            <a:avLst/>
          </a:prstGeom>
        </p:spPr>
      </p:pic>
      <p:pic>
        <p:nvPicPr>
          <p:cNvPr id="7" name="Picture 6">
            <a:extLst>
              <a:ext uri="{FF2B5EF4-FFF2-40B4-BE49-F238E27FC236}">
                <a16:creationId xmlns:a16="http://schemas.microsoft.com/office/drawing/2014/main" id="{6F5A6A3B-6DF5-4C85-B147-10BDDA0905B5}"/>
              </a:ext>
            </a:extLst>
          </p:cNvPr>
          <p:cNvPicPr>
            <a:picLocks noChangeAspect="1"/>
          </p:cNvPicPr>
          <p:nvPr/>
        </p:nvPicPr>
        <p:blipFill rotWithShape="1">
          <a:blip r:embed="rId2"/>
          <a:srcRect t="49494"/>
          <a:stretch/>
        </p:blipFill>
        <p:spPr>
          <a:xfrm>
            <a:off x="6828429" y="2400709"/>
            <a:ext cx="4381500" cy="4344079"/>
          </a:xfrm>
          <a:prstGeom prst="rect">
            <a:avLst/>
          </a:prstGeom>
        </p:spPr>
      </p:pic>
    </p:spTree>
    <p:extLst>
      <p:ext uri="{BB962C8B-B14F-4D97-AF65-F5344CB8AC3E}">
        <p14:creationId xmlns:p14="http://schemas.microsoft.com/office/powerpoint/2010/main" val="11960664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3B2-EC47-4AFB-8116-AF9953780623}"/>
              </a:ext>
            </a:extLst>
          </p:cNvPr>
          <p:cNvSpPr>
            <a:spLocks noGrp="1"/>
          </p:cNvSpPr>
          <p:nvPr>
            <p:ph type="title"/>
          </p:nvPr>
        </p:nvSpPr>
        <p:spPr/>
        <p:txBody>
          <a:bodyPr>
            <a:normAutofit fontScale="90000"/>
          </a:bodyPr>
          <a:lstStyle/>
          <a:p>
            <a:r>
              <a:rPr lang="en-MY" dirty="0"/>
              <a:t>WORK DONE: Generate Database from online sources</a:t>
            </a:r>
          </a:p>
        </p:txBody>
      </p:sp>
      <p:sp>
        <p:nvSpPr>
          <p:cNvPr id="5" name="Text Placeholder 4">
            <a:extLst>
              <a:ext uri="{FF2B5EF4-FFF2-40B4-BE49-F238E27FC236}">
                <a16:creationId xmlns:a16="http://schemas.microsoft.com/office/drawing/2014/main" id="{597F70DC-8A97-4686-939E-D8CB8051D8FF}"/>
              </a:ext>
            </a:extLst>
          </p:cNvPr>
          <p:cNvSpPr>
            <a:spLocks noGrp="1"/>
          </p:cNvSpPr>
          <p:nvPr>
            <p:ph type="body" idx="1"/>
          </p:nvPr>
        </p:nvSpPr>
        <p:spPr/>
        <p:txBody>
          <a:bodyPr/>
          <a:lstStyle/>
          <a:p>
            <a:r>
              <a:rPr lang="en-MY" dirty="0"/>
              <a:t>Extract data from .csv file and generate SQLite database for faster querying.</a:t>
            </a:r>
          </a:p>
        </p:txBody>
      </p:sp>
      <p:pic>
        <p:nvPicPr>
          <p:cNvPr id="7" name="Picture 6" descr="F:\wecare-mysql\cell_tower\createDB.php (wecare-mysql, wecare) - Sublime Text (UNREGISTERED)">
            <a:extLst>
              <a:ext uri="{FF2B5EF4-FFF2-40B4-BE49-F238E27FC236}">
                <a16:creationId xmlns:a16="http://schemas.microsoft.com/office/drawing/2014/main" id="{51DB1156-2CC5-41AA-B710-68FFA903F16B}"/>
              </a:ext>
            </a:extLst>
          </p:cNvPr>
          <p:cNvPicPr>
            <a:picLocks noChangeAspect="1"/>
          </p:cNvPicPr>
          <p:nvPr/>
        </p:nvPicPr>
        <p:blipFill rotWithShape="1">
          <a:blip r:embed="rId2">
            <a:extLst>
              <a:ext uri="{28A0092B-C50C-407E-A947-70E740481C1C}">
                <a14:useLocalDpi xmlns:a14="http://schemas.microsoft.com/office/drawing/2010/main" val="0"/>
              </a:ext>
            </a:extLst>
          </a:blip>
          <a:srcRect l="19643" t="11233" r="893" b="24510"/>
          <a:stretch/>
        </p:blipFill>
        <p:spPr>
          <a:xfrm>
            <a:off x="1335314" y="4110596"/>
            <a:ext cx="10334172" cy="4498797"/>
          </a:xfrm>
          <a:prstGeom prst="rect">
            <a:avLst/>
          </a:prstGeom>
        </p:spPr>
      </p:pic>
    </p:spTree>
    <p:extLst>
      <p:ext uri="{BB962C8B-B14F-4D97-AF65-F5344CB8AC3E}">
        <p14:creationId xmlns:p14="http://schemas.microsoft.com/office/powerpoint/2010/main" val="98035607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End."/>
          <p:cNvSpPr txBox="1">
            <a:spLocks noGrp="1"/>
          </p:cNvSpPr>
          <p:nvPr>
            <p:ph type="ctrTitle"/>
          </p:nvPr>
        </p:nvSpPr>
        <p:spPr>
          <a:xfrm>
            <a:off x="1270000" y="1574799"/>
            <a:ext cx="10464800" cy="3302001"/>
          </a:xfrm>
          <a:prstGeom prst="rect">
            <a:avLst/>
          </a:prstGeom>
        </p:spPr>
        <p:txBody>
          <a:bodyPr/>
          <a:lstStyle/>
          <a:p>
            <a:r>
              <a:rPr lang="en-GB" dirty="0"/>
              <a:t>Code demo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ur Collaborator"/>
          <p:cNvSpPr txBox="1">
            <a:spLocks noGrp="1"/>
          </p:cNvSpPr>
          <p:nvPr>
            <p:ph type="title"/>
          </p:nvPr>
        </p:nvSpPr>
        <p:spPr>
          <a:xfrm>
            <a:off x="952499" y="1074625"/>
            <a:ext cx="11099801" cy="2159001"/>
          </a:xfrm>
          <a:prstGeom prst="rect">
            <a:avLst/>
          </a:prstGeom>
        </p:spPr>
        <p:txBody>
          <a:bodyPr/>
          <a:lstStyle/>
          <a:p>
            <a:r>
              <a:t>Our Collaborator</a:t>
            </a:r>
          </a:p>
        </p:txBody>
      </p:sp>
      <p:pic>
        <p:nvPicPr>
          <p:cNvPr id="127" name="unnamed.jpg" descr="unnamed.jpg"/>
          <p:cNvPicPr>
            <a:picLocks noChangeAspect="1"/>
          </p:cNvPicPr>
          <p:nvPr/>
        </p:nvPicPr>
        <p:blipFill>
          <a:blip r:embed="rId2">
            <a:extLst/>
          </a:blip>
          <a:srcRect l="9926" t="29232" r="11164" b="33709"/>
          <a:stretch>
            <a:fillRect/>
          </a:stretch>
        </p:blipFill>
        <p:spPr>
          <a:xfrm>
            <a:off x="1506203" y="1990380"/>
            <a:ext cx="4283270" cy="2011543"/>
          </a:xfrm>
          <a:custGeom>
            <a:avLst/>
            <a:gdLst/>
            <a:ahLst/>
            <a:cxnLst>
              <a:cxn ang="0">
                <a:pos x="wd2" y="hd2"/>
              </a:cxn>
              <a:cxn ang="5400000">
                <a:pos x="wd2" y="hd2"/>
              </a:cxn>
              <a:cxn ang="10800000">
                <a:pos x="wd2" y="hd2"/>
              </a:cxn>
              <a:cxn ang="16200000">
                <a:pos x="wd2" y="hd2"/>
              </a:cxn>
            </a:cxnLst>
            <a:rect l="0" t="0" r="r" b="b"/>
            <a:pathLst>
              <a:path w="21494" h="21500" extrusionOk="0">
                <a:moveTo>
                  <a:pt x="11545" y="5"/>
                </a:moveTo>
                <a:cubicBezTo>
                  <a:pt x="11275" y="48"/>
                  <a:pt x="11245" y="385"/>
                  <a:pt x="11330" y="1125"/>
                </a:cubicBezTo>
                <a:cubicBezTo>
                  <a:pt x="11380" y="1561"/>
                  <a:pt x="11443" y="2349"/>
                  <a:pt x="11470" y="2877"/>
                </a:cubicBezTo>
                <a:cubicBezTo>
                  <a:pt x="11560" y="4656"/>
                  <a:pt x="11665" y="4946"/>
                  <a:pt x="12274" y="5108"/>
                </a:cubicBezTo>
                <a:cubicBezTo>
                  <a:pt x="12884" y="5270"/>
                  <a:pt x="13044" y="5554"/>
                  <a:pt x="12700" y="5863"/>
                </a:cubicBezTo>
                <a:cubicBezTo>
                  <a:pt x="12539" y="6008"/>
                  <a:pt x="12808" y="6037"/>
                  <a:pt x="13587" y="5961"/>
                </a:cubicBezTo>
                <a:cubicBezTo>
                  <a:pt x="14774" y="5845"/>
                  <a:pt x="15044" y="6032"/>
                  <a:pt x="14658" y="6699"/>
                </a:cubicBezTo>
                <a:cubicBezTo>
                  <a:pt x="14492" y="6986"/>
                  <a:pt x="14233" y="7018"/>
                  <a:pt x="12963" y="6928"/>
                </a:cubicBezTo>
                <a:cubicBezTo>
                  <a:pt x="11840" y="6848"/>
                  <a:pt x="11473" y="6755"/>
                  <a:pt x="11492" y="6555"/>
                </a:cubicBezTo>
                <a:cubicBezTo>
                  <a:pt x="11505" y="6408"/>
                  <a:pt x="11461" y="6283"/>
                  <a:pt x="11392" y="6275"/>
                </a:cubicBezTo>
                <a:cubicBezTo>
                  <a:pt x="11323" y="6266"/>
                  <a:pt x="11159" y="6216"/>
                  <a:pt x="11027" y="6164"/>
                </a:cubicBezTo>
                <a:cubicBezTo>
                  <a:pt x="10829" y="6086"/>
                  <a:pt x="10808" y="6124"/>
                  <a:pt x="10908" y="6381"/>
                </a:cubicBezTo>
                <a:cubicBezTo>
                  <a:pt x="11005" y="6629"/>
                  <a:pt x="10986" y="6734"/>
                  <a:pt x="10804" y="6941"/>
                </a:cubicBezTo>
                <a:cubicBezTo>
                  <a:pt x="10470" y="7321"/>
                  <a:pt x="8896" y="7027"/>
                  <a:pt x="8430" y="6495"/>
                </a:cubicBezTo>
                <a:cubicBezTo>
                  <a:pt x="7977" y="5977"/>
                  <a:pt x="7624" y="5919"/>
                  <a:pt x="7809" y="6393"/>
                </a:cubicBezTo>
                <a:cubicBezTo>
                  <a:pt x="7911" y="6655"/>
                  <a:pt x="7891" y="6745"/>
                  <a:pt x="7692" y="6907"/>
                </a:cubicBezTo>
                <a:cubicBezTo>
                  <a:pt x="7493" y="7067"/>
                  <a:pt x="6188" y="7264"/>
                  <a:pt x="6009" y="7161"/>
                </a:cubicBezTo>
                <a:cubicBezTo>
                  <a:pt x="5844" y="7067"/>
                  <a:pt x="3285" y="7118"/>
                  <a:pt x="3238" y="7216"/>
                </a:cubicBezTo>
                <a:cubicBezTo>
                  <a:pt x="3207" y="7282"/>
                  <a:pt x="3174" y="7652"/>
                  <a:pt x="3165" y="8039"/>
                </a:cubicBezTo>
                <a:cubicBezTo>
                  <a:pt x="3155" y="8427"/>
                  <a:pt x="3094" y="8754"/>
                  <a:pt x="3027" y="8769"/>
                </a:cubicBezTo>
                <a:cubicBezTo>
                  <a:pt x="2960" y="8783"/>
                  <a:pt x="2852" y="8809"/>
                  <a:pt x="2788" y="8824"/>
                </a:cubicBezTo>
                <a:cubicBezTo>
                  <a:pt x="2724" y="8839"/>
                  <a:pt x="2700" y="8911"/>
                  <a:pt x="2734" y="8985"/>
                </a:cubicBezTo>
                <a:cubicBezTo>
                  <a:pt x="2769" y="9059"/>
                  <a:pt x="2754" y="9291"/>
                  <a:pt x="2701" y="9503"/>
                </a:cubicBezTo>
                <a:cubicBezTo>
                  <a:pt x="2637" y="9755"/>
                  <a:pt x="2639" y="9938"/>
                  <a:pt x="2705" y="10024"/>
                </a:cubicBezTo>
                <a:cubicBezTo>
                  <a:pt x="2771" y="10112"/>
                  <a:pt x="2769" y="10302"/>
                  <a:pt x="2697" y="10589"/>
                </a:cubicBezTo>
                <a:cubicBezTo>
                  <a:pt x="2637" y="10826"/>
                  <a:pt x="2560" y="10964"/>
                  <a:pt x="2527" y="10894"/>
                </a:cubicBezTo>
                <a:cubicBezTo>
                  <a:pt x="2495" y="10824"/>
                  <a:pt x="2388" y="11026"/>
                  <a:pt x="2290" y="11344"/>
                </a:cubicBezTo>
                <a:cubicBezTo>
                  <a:pt x="2166" y="11748"/>
                  <a:pt x="2143" y="12001"/>
                  <a:pt x="2215" y="12184"/>
                </a:cubicBezTo>
                <a:cubicBezTo>
                  <a:pt x="2288" y="12372"/>
                  <a:pt x="2252" y="12521"/>
                  <a:pt x="2085" y="12718"/>
                </a:cubicBezTo>
                <a:cubicBezTo>
                  <a:pt x="1958" y="12869"/>
                  <a:pt x="1823" y="12977"/>
                  <a:pt x="1786" y="12956"/>
                </a:cubicBezTo>
                <a:cubicBezTo>
                  <a:pt x="1750" y="12934"/>
                  <a:pt x="1733" y="13081"/>
                  <a:pt x="1749" y="13282"/>
                </a:cubicBezTo>
                <a:cubicBezTo>
                  <a:pt x="1764" y="13484"/>
                  <a:pt x="1736" y="13761"/>
                  <a:pt x="1685" y="13897"/>
                </a:cubicBezTo>
                <a:cubicBezTo>
                  <a:pt x="1628" y="14051"/>
                  <a:pt x="1633" y="14197"/>
                  <a:pt x="1699" y="14283"/>
                </a:cubicBezTo>
                <a:cubicBezTo>
                  <a:pt x="1876" y="14517"/>
                  <a:pt x="1630" y="15253"/>
                  <a:pt x="1426" y="15098"/>
                </a:cubicBezTo>
                <a:cubicBezTo>
                  <a:pt x="1330" y="15025"/>
                  <a:pt x="1285" y="15047"/>
                  <a:pt x="1326" y="15144"/>
                </a:cubicBezTo>
                <a:cubicBezTo>
                  <a:pt x="1368" y="15242"/>
                  <a:pt x="1332" y="15553"/>
                  <a:pt x="1245" y="15836"/>
                </a:cubicBezTo>
                <a:cubicBezTo>
                  <a:pt x="1158" y="16119"/>
                  <a:pt x="1113" y="16495"/>
                  <a:pt x="1145" y="16672"/>
                </a:cubicBezTo>
                <a:cubicBezTo>
                  <a:pt x="1232" y="17153"/>
                  <a:pt x="1108" y="17444"/>
                  <a:pt x="942" y="17151"/>
                </a:cubicBezTo>
                <a:cubicBezTo>
                  <a:pt x="826" y="16946"/>
                  <a:pt x="801" y="17012"/>
                  <a:pt x="801" y="17516"/>
                </a:cubicBezTo>
                <a:lnTo>
                  <a:pt x="801" y="18127"/>
                </a:lnTo>
                <a:lnTo>
                  <a:pt x="2217" y="18088"/>
                </a:lnTo>
                <a:cubicBezTo>
                  <a:pt x="3031" y="18065"/>
                  <a:pt x="3679" y="17952"/>
                  <a:pt x="3738" y="17825"/>
                </a:cubicBezTo>
                <a:cubicBezTo>
                  <a:pt x="3802" y="17689"/>
                  <a:pt x="3883" y="17679"/>
                  <a:pt x="3951" y="17800"/>
                </a:cubicBezTo>
                <a:cubicBezTo>
                  <a:pt x="4075" y="18019"/>
                  <a:pt x="6485" y="18147"/>
                  <a:pt x="6582" y="17940"/>
                </a:cubicBezTo>
                <a:cubicBezTo>
                  <a:pt x="6616" y="17868"/>
                  <a:pt x="6717" y="17948"/>
                  <a:pt x="6807" y="18122"/>
                </a:cubicBezTo>
                <a:cubicBezTo>
                  <a:pt x="6944" y="18386"/>
                  <a:pt x="7496" y="18453"/>
                  <a:pt x="10072" y="18500"/>
                </a:cubicBezTo>
                <a:cubicBezTo>
                  <a:pt x="12074" y="18536"/>
                  <a:pt x="13161" y="18629"/>
                  <a:pt x="13145" y="18767"/>
                </a:cubicBezTo>
                <a:cubicBezTo>
                  <a:pt x="13128" y="18906"/>
                  <a:pt x="10828" y="18999"/>
                  <a:pt x="6560" y="19034"/>
                </a:cubicBezTo>
                <a:lnTo>
                  <a:pt x="0" y="19090"/>
                </a:lnTo>
                <a:lnTo>
                  <a:pt x="0" y="19632"/>
                </a:lnTo>
                <a:lnTo>
                  <a:pt x="0" y="20171"/>
                </a:lnTo>
                <a:lnTo>
                  <a:pt x="7249" y="20146"/>
                </a:lnTo>
                <a:cubicBezTo>
                  <a:pt x="13293" y="20124"/>
                  <a:pt x="14543" y="20067"/>
                  <a:pt x="14772" y="19815"/>
                </a:cubicBezTo>
                <a:cubicBezTo>
                  <a:pt x="14922" y="19649"/>
                  <a:pt x="15097" y="19514"/>
                  <a:pt x="15162" y="19514"/>
                </a:cubicBezTo>
                <a:cubicBezTo>
                  <a:pt x="15227" y="19514"/>
                  <a:pt x="15453" y="19325"/>
                  <a:pt x="15666" y="19094"/>
                </a:cubicBezTo>
                <a:cubicBezTo>
                  <a:pt x="16080" y="18644"/>
                  <a:pt x="16222" y="18685"/>
                  <a:pt x="16228" y="19259"/>
                </a:cubicBezTo>
                <a:cubicBezTo>
                  <a:pt x="16232" y="19786"/>
                  <a:pt x="16537" y="20483"/>
                  <a:pt x="17014" y="21054"/>
                </a:cubicBezTo>
                <a:cubicBezTo>
                  <a:pt x="17419" y="21537"/>
                  <a:pt x="17603" y="21579"/>
                  <a:pt x="18578" y="21410"/>
                </a:cubicBezTo>
                <a:cubicBezTo>
                  <a:pt x="18743" y="21381"/>
                  <a:pt x="18979" y="21169"/>
                  <a:pt x="19103" y="20935"/>
                </a:cubicBezTo>
                <a:cubicBezTo>
                  <a:pt x="19227" y="20700"/>
                  <a:pt x="19328" y="20579"/>
                  <a:pt x="19328" y="20668"/>
                </a:cubicBezTo>
                <a:cubicBezTo>
                  <a:pt x="19328" y="20756"/>
                  <a:pt x="19508" y="20526"/>
                  <a:pt x="19729" y="20154"/>
                </a:cubicBezTo>
                <a:cubicBezTo>
                  <a:pt x="19949" y="19783"/>
                  <a:pt x="20129" y="19356"/>
                  <a:pt x="20129" y="19204"/>
                </a:cubicBezTo>
                <a:cubicBezTo>
                  <a:pt x="20129" y="19052"/>
                  <a:pt x="20196" y="18808"/>
                  <a:pt x="20276" y="18665"/>
                </a:cubicBezTo>
                <a:cubicBezTo>
                  <a:pt x="20357" y="18522"/>
                  <a:pt x="20414" y="18343"/>
                  <a:pt x="20404" y="18267"/>
                </a:cubicBezTo>
                <a:cubicBezTo>
                  <a:pt x="20393" y="18190"/>
                  <a:pt x="20534" y="17819"/>
                  <a:pt x="20715" y="17439"/>
                </a:cubicBezTo>
                <a:cubicBezTo>
                  <a:pt x="20990" y="16863"/>
                  <a:pt x="21037" y="16618"/>
                  <a:pt x="21011" y="15946"/>
                </a:cubicBezTo>
                <a:lnTo>
                  <a:pt x="20979" y="15140"/>
                </a:lnTo>
                <a:lnTo>
                  <a:pt x="20278" y="15034"/>
                </a:lnTo>
                <a:lnTo>
                  <a:pt x="19577" y="14928"/>
                </a:lnTo>
                <a:lnTo>
                  <a:pt x="19583" y="14288"/>
                </a:lnTo>
                <a:lnTo>
                  <a:pt x="19587" y="13647"/>
                </a:lnTo>
                <a:lnTo>
                  <a:pt x="20298" y="13588"/>
                </a:lnTo>
                <a:cubicBezTo>
                  <a:pt x="21081" y="13519"/>
                  <a:pt x="21078" y="13525"/>
                  <a:pt x="21266" y="11518"/>
                </a:cubicBezTo>
                <a:cubicBezTo>
                  <a:pt x="21277" y="11400"/>
                  <a:pt x="21322" y="11180"/>
                  <a:pt x="21366" y="11030"/>
                </a:cubicBezTo>
                <a:cubicBezTo>
                  <a:pt x="21600" y="10231"/>
                  <a:pt x="21500" y="9218"/>
                  <a:pt x="21181" y="9163"/>
                </a:cubicBezTo>
                <a:cubicBezTo>
                  <a:pt x="21126" y="9154"/>
                  <a:pt x="20958" y="9036"/>
                  <a:pt x="20808" y="8900"/>
                </a:cubicBezTo>
                <a:lnTo>
                  <a:pt x="20535" y="8650"/>
                </a:lnTo>
                <a:lnTo>
                  <a:pt x="20746" y="7810"/>
                </a:lnTo>
                <a:cubicBezTo>
                  <a:pt x="21003" y="6788"/>
                  <a:pt x="20938" y="6292"/>
                  <a:pt x="20549" y="6292"/>
                </a:cubicBezTo>
                <a:cubicBezTo>
                  <a:pt x="20392" y="6292"/>
                  <a:pt x="20237" y="6238"/>
                  <a:pt x="20207" y="6173"/>
                </a:cubicBezTo>
                <a:cubicBezTo>
                  <a:pt x="20176" y="6108"/>
                  <a:pt x="19702" y="6035"/>
                  <a:pt x="19153" y="6012"/>
                </a:cubicBezTo>
                <a:lnTo>
                  <a:pt x="18153" y="5969"/>
                </a:lnTo>
                <a:lnTo>
                  <a:pt x="18297" y="6436"/>
                </a:lnTo>
                <a:cubicBezTo>
                  <a:pt x="18430" y="6869"/>
                  <a:pt x="18420" y="6927"/>
                  <a:pt x="18145" y="7229"/>
                </a:cubicBezTo>
                <a:cubicBezTo>
                  <a:pt x="17806" y="7603"/>
                  <a:pt x="17707" y="7491"/>
                  <a:pt x="17785" y="6826"/>
                </a:cubicBezTo>
                <a:cubicBezTo>
                  <a:pt x="17828" y="6459"/>
                  <a:pt x="17713" y="6094"/>
                  <a:pt x="17259" y="5150"/>
                </a:cubicBezTo>
                <a:cubicBezTo>
                  <a:pt x="16940" y="4487"/>
                  <a:pt x="16630" y="3941"/>
                  <a:pt x="16568" y="3941"/>
                </a:cubicBezTo>
                <a:cubicBezTo>
                  <a:pt x="16506" y="3941"/>
                  <a:pt x="16375" y="3756"/>
                  <a:pt x="16279" y="3530"/>
                </a:cubicBezTo>
                <a:cubicBezTo>
                  <a:pt x="16113" y="3138"/>
                  <a:pt x="15484" y="2381"/>
                  <a:pt x="15272" y="2317"/>
                </a:cubicBezTo>
                <a:cubicBezTo>
                  <a:pt x="15216" y="2300"/>
                  <a:pt x="15138" y="2275"/>
                  <a:pt x="15096" y="2262"/>
                </a:cubicBezTo>
                <a:cubicBezTo>
                  <a:pt x="15055" y="2248"/>
                  <a:pt x="14988" y="2228"/>
                  <a:pt x="14947" y="2215"/>
                </a:cubicBezTo>
                <a:cubicBezTo>
                  <a:pt x="14906" y="2202"/>
                  <a:pt x="14744" y="1997"/>
                  <a:pt x="14588" y="1761"/>
                </a:cubicBezTo>
                <a:cubicBezTo>
                  <a:pt x="14342" y="1387"/>
                  <a:pt x="13942" y="1081"/>
                  <a:pt x="13419" y="866"/>
                </a:cubicBezTo>
                <a:cubicBezTo>
                  <a:pt x="13337" y="832"/>
                  <a:pt x="13201" y="745"/>
                  <a:pt x="13119" y="671"/>
                </a:cubicBezTo>
                <a:cubicBezTo>
                  <a:pt x="13036" y="597"/>
                  <a:pt x="12856" y="493"/>
                  <a:pt x="12718" y="442"/>
                </a:cubicBezTo>
                <a:cubicBezTo>
                  <a:pt x="12581" y="391"/>
                  <a:pt x="12467" y="337"/>
                  <a:pt x="12467" y="319"/>
                </a:cubicBezTo>
                <a:cubicBezTo>
                  <a:pt x="12467" y="301"/>
                  <a:pt x="12401" y="254"/>
                  <a:pt x="12318" y="217"/>
                </a:cubicBezTo>
                <a:cubicBezTo>
                  <a:pt x="11957" y="57"/>
                  <a:pt x="11707" y="-21"/>
                  <a:pt x="11545" y="5"/>
                </a:cubicBezTo>
                <a:close/>
                <a:moveTo>
                  <a:pt x="5104" y="5893"/>
                </a:moveTo>
                <a:cubicBezTo>
                  <a:pt x="4179" y="5896"/>
                  <a:pt x="3304" y="5951"/>
                  <a:pt x="3304" y="6050"/>
                </a:cubicBezTo>
                <a:cubicBezTo>
                  <a:pt x="3304" y="6123"/>
                  <a:pt x="4120" y="6152"/>
                  <a:pt x="5118" y="6113"/>
                </a:cubicBezTo>
                <a:cubicBezTo>
                  <a:pt x="6201" y="6071"/>
                  <a:pt x="6973" y="6126"/>
                  <a:pt x="7030" y="6249"/>
                </a:cubicBezTo>
                <a:cubicBezTo>
                  <a:pt x="7084" y="6363"/>
                  <a:pt x="7226" y="6398"/>
                  <a:pt x="7345" y="6330"/>
                </a:cubicBezTo>
                <a:cubicBezTo>
                  <a:pt x="7530" y="6224"/>
                  <a:pt x="7508" y="6181"/>
                  <a:pt x="7210" y="6037"/>
                </a:cubicBezTo>
                <a:cubicBezTo>
                  <a:pt x="7005" y="5938"/>
                  <a:pt x="6030" y="5890"/>
                  <a:pt x="5104" y="5893"/>
                </a:cubicBezTo>
                <a:close/>
                <a:moveTo>
                  <a:pt x="10115" y="6101"/>
                </a:moveTo>
                <a:cubicBezTo>
                  <a:pt x="10052" y="6101"/>
                  <a:pt x="9988" y="6116"/>
                  <a:pt x="9940" y="6143"/>
                </a:cubicBezTo>
                <a:cubicBezTo>
                  <a:pt x="9844" y="6197"/>
                  <a:pt x="9923" y="6241"/>
                  <a:pt x="10115" y="6241"/>
                </a:cubicBezTo>
                <a:cubicBezTo>
                  <a:pt x="10308" y="6241"/>
                  <a:pt x="10387" y="6197"/>
                  <a:pt x="10291" y="6143"/>
                </a:cubicBezTo>
                <a:cubicBezTo>
                  <a:pt x="10242" y="6116"/>
                  <a:pt x="10179" y="6101"/>
                  <a:pt x="10115" y="6101"/>
                </a:cubicBezTo>
                <a:close/>
              </a:path>
            </a:pathLst>
          </a:custGeom>
          <a:ln w="12700">
            <a:miter lim="400000"/>
          </a:ln>
        </p:spPr>
      </p:pic>
      <p:sp>
        <p:nvSpPr>
          <p:cNvPr id="2" name="TextBox 1">
            <a:extLst>
              <a:ext uri="{FF2B5EF4-FFF2-40B4-BE49-F238E27FC236}">
                <a16:creationId xmlns:a16="http://schemas.microsoft.com/office/drawing/2014/main" id="{787C40DE-76AE-4E56-A2FE-4DC93D63A115}"/>
              </a:ext>
            </a:extLst>
          </p:cNvPr>
          <p:cNvSpPr txBox="1"/>
          <p:nvPr/>
        </p:nvSpPr>
        <p:spPr>
          <a:xfrm>
            <a:off x="1425763" y="4366683"/>
            <a:ext cx="3142207" cy="1384995"/>
          </a:xfrm>
          <a:prstGeom prst="rect">
            <a:avLst/>
          </a:prstGeom>
          <a:noFill/>
        </p:spPr>
        <p:txBody>
          <a:bodyPr wrap="none" rtlCol="0">
            <a:spAutoFit/>
          </a:bodyPr>
          <a:lstStyle/>
          <a:p>
            <a:r>
              <a:rPr lang="en-MY" sz="2800" dirty="0"/>
              <a:t>Specialises in:</a:t>
            </a:r>
          </a:p>
          <a:p>
            <a:pPr marL="285750" indent="-285750">
              <a:buFont typeface="Arial" panose="020B0604020202020204" pitchFamily="34" charset="0"/>
              <a:buChar char="•"/>
            </a:pPr>
            <a:r>
              <a:rPr lang="en-MY" sz="2800" dirty="0"/>
              <a:t>IoT smart devices</a:t>
            </a:r>
          </a:p>
          <a:p>
            <a:pPr marL="285750" indent="-285750">
              <a:buFont typeface="Arial" panose="020B0604020202020204" pitchFamily="34" charset="0"/>
              <a:buChar char="•"/>
            </a:pPr>
            <a:r>
              <a:rPr lang="en-MY" sz="2800" dirty="0"/>
              <a:t>RFID technologies</a:t>
            </a:r>
          </a:p>
        </p:txBody>
      </p:sp>
      <p:pic>
        <p:nvPicPr>
          <p:cNvPr id="4" name="Picture 3" descr="A close up of text on a white background&#10;&#10;Description generated with very high confidence">
            <a:extLst>
              <a:ext uri="{FF2B5EF4-FFF2-40B4-BE49-F238E27FC236}">
                <a16:creationId xmlns:a16="http://schemas.microsoft.com/office/drawing/2014/main" id="{ADB131A0-3A45-4321-87ED-F7ABF07E63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644" y="1806361"/>
            <a:ext cx="5310656" cy="6872614"/>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72143"/>
            <a:ext cx="13004800" cy="583956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8713216"/>
            <a:ext cx="13004800" cy="1056640"/>
          </a:xfrm>
          <a:prstGeom prst="rect">
            <a:avLst/>
          </a:prstGeom>
        </p:spPr>
      </p:pic>
      <p:cxnSp>
        <p:nvCxnSpPr>
          <p:cNvPr id="14" name="Straight Connector 13">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715965"/>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50822" y="2626969"/>
            <a:ext cx="10248023"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3004800" cy="975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standing in front of a building&#10;&#10;Description generated with high confidence">
            <a:extLst>
              <a:ext uri="{FF2B5EF4-FFF2-40B4-BE49-F238E27FC236}">
                <a16:creationId xmlns:a16="http://schemas.microsoft.com/office/drawing/2014/main" id="{F4658A4D-6876-4BC8-B6C6-FD83CA1DE795}"/>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1002" r="-1" b="-1"/>
          <a:stretch/>
        </p:blipFill>
        <p:spPr>
          <a:xfrm>
            <a:off x="325" y="10"/>
            <a:ext cx="13004475" cy="9753590"/>
          </a:xfrm>
          <a:prstGeom prst="rect">
            <a:avLst/>
          </a:prstGeom>
        </p:spPr>
      </p:pic>
      <p:sp>
        <p:nvSpPr>
          <p:cNvPr id="20"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454" y="631085"/>
            <a:ext cx="865087" cy="716200"/>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2"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8411" y="769309"/>
            <a:ext cx="5305510" cy="439753"/>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4" name="Rectangle 23">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7848"/>
            <a:ext cx="13004800" cy="8055750"/>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4E5D777-655E-4D66-93E9-9651F2A92D60}"/>
              </a:ext>
            </a:extLst>
          </p:cNvPr>
          <p:cNvSpPr>
            <a:spLocks noGrp="1"/>
          </p:cNvSpPr>
          <p:nvPr>
            <p:ph type="title"/>
          </p:nvPr>
        </p:nvSpPr>
        <p:spPr>
          <a:xfrm>
            <a:off x="1205622" y="1697848"/>
            <a:ext cx="3405920" cy="6683023"/>
          </a:xfrm>
        </p:spPr>
        <p:txBody>
          <a:bodyPr vert="horz" lIns="91440" tIns="45720" rIns="91440" bIns="45720" rtlCol="0" anchor="ctr">
            <a:normAutofit/>
          </a:bodyPr>
          <a:lstStyle/>
          <a:p>
            <a:pPr defTabSz="914400"/>
            <a:r>
              <a:rPr lang="en-US" sz="3200"/>
              <a:t>Project Achievement</a:t>
            </a:r>
          </a:p>
        </p:txBody>
      </p:sp>
      <p:cxnSp>
        <p:nvCxnSpPr>
          <p:cNvPr id="26" name="Straight Connector 25">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4582" y="2275840"/>
            <a:ext cx="0" cy="520192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B91E950D-40A3-4543-AD2F-D904A906B59D}"/>
              </a:ext>
            </a:extLst>
          </p:cNvPr>
          <p:cNvSpPr>
            <a:spLocks noGrp="1"/>
          </p:cNvSpPr>
          <p:nvPr>
            <p:ph type="body" idx="1"/>
          </p:nvPr>
        </p:nvSpPr>
        <p:spPr>
          <a:xfrm>
            <a:off x="5308411" y="1697848"/>
            <a:ext cx="6490764" cy="6683023"/>
          </a:xfrm>
        </p:spPr>
        <p:txBody>
          <a:bodyPr vert="horz" lIns="91440" tIns="45720" rIns="91440" bIns="45720" rtlCol="0" anchor="ctr">
            <a:normAutofit/>
          </a:bodyPr>
          <a:lstStyle/>
          <a:p>
            <a:pPr indent="-228600" defTabSz="914400"/>
            <a:r>
              <a:rPr lang="en-US"/>
              <a:t>Wearable device is SIM card based, thus this project has the potential to track any SIM card based devices such as mobile phones.</a:t>
            </a:r>
          </a:p>
          <a:p>
            <a:pPr indent="-228600" defTabSz="914400"/>
            <a:r>
              <a:rPr lang="en-US"/>
              <a:t>MDT current engagements include Celcom Malaysia and China Telecom</a:t>
            </a:r>
          </a:p>
          <a:p>
            <a:pPr indent="-228600" defTabSz="914400"/>
            <a:r>
              <a:rPr lang="en-US"/>
              <a:t>This project has won 2</a:t>
            </a:r>
            <a:r>
              <a:rPr lang="en-US" baseline="30000"/>
              <a:t>nd</a:t>
            </a:r>
            <a:r>
              <a:rPr lang="en-US"/>
              <a:t> runner up in MDEC’s PITCH competition on 21 November 2018</a:t>
            </a:r>
          </a:p>
        </p:txBody>
      </p:sp>
      <p:sp>
        <p:nvSpPr>
          <p:cNvPr id="28"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38110" y="8544537"/>
            <a:ext cx="3734096" cy="439753"/>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221045688"/>
      </p:ext>
    </p:extLst>
  </p:cSld>
  <p:clrMapOvr>
    <a:overrideClrMapping bg1="dk1" tx1="lt1" bg2="dk2" tx2="lt2" accent1="accent1" accent2="accent2" accent3="accent3" accent4="accent4" accent5="accent5" accent6="accent6" hlink="hlink" folHlink="folHlink"/>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9787-8B57-4D93-953E-FF7C51B9A605}"/>
              </a:ext>
            </a:extLst>
          </p:cNvPr>
          <p:cNvSpPr>
            <a:spLocks noGrp="1"/>
          </p:cNvSpPr>
          <p:nvPr>
            <p:ph type="title"/>
          </p:nvPr>
        </p:nvSpPr>
        <p:spPr/>
        <p:txBody>
          <a:bodyPr>
            <a:normAutofit fontScale="90000"/>
          </a:bodyPr>
          <a:lstStyle/>
          <a:p>
            <a:r>
              <a:rPr lang="en-MY" dirty="0"/>
              <a:t>Future work : implementing the Trilateration calculation </a:t>
            </a:r>
          </a:p>
        </p:txBody>
      </p:sp>
      <p:pic>
        <p:nvPicPr>
          <p:cNvPr id="4" name="Picture 2" descr="label">
            <a:extLst>
              <a:ext uri="{FF2B5EF4-FFF2-40B4-BE49-F238E27FC236}">
                <a16:creationId xmlns:a16="http://schemas.microsoft.com/office/drawing/2014/main" id="{8F02CDA7-71AB-43B7-9EC3-85FD3A20FC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31"/>
          <a:stretch/>
        </p:blipFill>
        <p:spPr bwMode="auto">
          <a:xfrm>
            <a:off x="6556557" y="2565548"/>
            <a:ext cx="4914900" cy="4057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F1EBF2E-7D01-4F6B-BE0D-E85BDD708C1D}"/>
              </a:ext>
            </a:extLst>
          </p:cNvPr>
          <p:cNvPicPr>
            <a:picLocks noChangeAspect="1"/>
          </p:cNvPicPr>
          <p:nvPr/>
        </p:nvPicPr>
        <p:blipFill>
          <a:blip r:embed="rId3"/>
          <a:stretch>
            <a:fillRect/>
          </a:stretch>
        </p:blipFill>
        <p:spPr>
          <a:xfrm>
            <a:off x="2052966" y="2853589"/>
            <a:ext cx="4092452" cy="3481361"/>
          </a:xfrm>
          <a:prstGeom prst="rect">
            <a:avLst/>
          </a:prstGeom>
        </p:spPr>
      </p:pic>
    </p:spTree>
    <p:extLst>
      <p:ext uri="{BB962C8B-B14F-4D97-AF65-F5344CB8AC3E}">
        <p14:creationId xmlns:p14="http://schemas.microsoft.com/office/powerpoint/2010/main" val="119417682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20359-D26F-4805-89FC-D3C91287F281}"/>
              </a:ext>
            </a:extLst>
          </p:cNvPr>
          <p:cNvSpPr>
            <a:spLocks noGrp="1"/>
          </p:cNvSpPr>
          <p:nvPr>
            <p:ph type="title"/>
          </p:nvPr>
        </p:nvSpPr>
        <p:spPr/>
        <p:txBody>
          <a:bodyPr/>
          <a:lstStyle/>
          <a:p>
            <a:r>
              <a:rPr lang="en-MY" dirty="0"/>
              <a:t>Issues with trilateration implementation</a:t>
            </a:r>
          </a:p>
        </p:txBody>
      </p:sp>
      <p:sp>
        <p:nvSpPr>
          <p:cNvPr id="3" name="Text Placeholder 2">
            <a:extLst>
              <a:ext uri="{FF2B5EF4-FFF2-40B4-BE49-F238E27FC236}">
                <a16:creationId xmlns:a16="http://schemas.microsoft.com/office/drawing/2014/main" id="{9D978487-F29F-42B9-B18A-76ADDDFD93B2}"/>
              </a:ext>
            </a:extLst>
          </p:cNvPr>
          <p:cNvSpPr>
            <a:spLocks noGrp="1"/>
          </p:cNvSpPr>
          <p:nvPr>
            <p:ph type="body" idx="1"/>
          </p:nvPr>
        </p:nvSpPr>
        <p:spPr>
          <a:xfrm>
            <a:off x="2052966" y="2899954"/>
            <a:ext cx="9345910" cy="5475297"/>
          </a:xfrm>
        </p:spPr>
        <p:txBody>
          <a:bodyPr/>
          <a:lstStyle/>
          <a:p>
            <a:r>
              <a:rPr lang="en-MY" dirty="0"/>
              <a:t>Signal strength is send by device instead of distance</a:t>
            </a:r>
          </a:p>
          <a:p>
            <a:r>
              <a:rPr lang="en-MY" dirty="0"/>
              <a:t>Equation 1: Less accurate than Weighted average</a:t>
            </a:r>
          </a:p>
          <a:p>
            <a:endParaRPr lang="en-MY" dirty="0"/>
          </a:p>
          <a:p>
            <a:endParaRPr lang="en-MY" dirty="0"/>
          </a:p>
          <a:p>
            <a:r>
              <a:rPr lang="en-MY" dirty="0"/>
              <a:t>Equation 2: Path loss exponent not available due to unpredictable factors (</a:t>
            </a:r>
            <a:r>
              <a:rPr lang="en-MY" dirty="0" err="1"/>
              <a:t>eg.</a:t>
            </a:r>
            <a:r>
              <a:rPr lang="en-MY" dirty="0"/>
              <a:t> environment, device)</a:t>
            </a:r>
          </a:p>
          <a:p>
            <a:pPr marL="0" indent="0">
              <a:buNone/>
            </a:pPr>
            <a:endParaRPr lang="en-MY" dirty="0"/>
          </a:p>
          <a:p>
            <a:endParaRPr lang="en-MY" dirty="0"/>
          </a:p>
        </p:txBody>
      </p:sp>
      <p:pic>
        <p:nvPicPr>
          <p:cNvPr id="4" name="Picture 3">
            <a:extLst>
              <a:ext uri="{FF2B5EF4-FFF2-40B4-BE49-F238E27FC236}">
                <a16:creationId xmlns:a16="http://schemas.microsoft.com/office/drawing/2014/main" id="{99DE2ED6-32D5-45FC-8334-A0C4814B4638}"/>
              </a:ext>
            </a:extLst>
          </p:cNvPr>
          <p:cNvPicPr>
            <a:picLocks noChangeAspect="1"/>
          </p:cNvPicPr>
          <p:nvPr/>
        </p:nvPicPr>
        <p:blipFill>
          <a:blip r:embed="rId2"/>
          <a:stretch>
            <a:fillRect/>
          </a:stretch>
        </p:blipFill>
        <p:spPr>
          <a:xfrm>
            <a:off x="3914152" y="4340106"/>
            <a:ext cx="5623538" cy="1137586"/>
          </a:xfrm>
          <a:prstGeom prst="rect">
            <a:avLst/>
          </a:prstGeom>
        </p:spPr>
      </p:pic>
      <p:pic>
        <p:nvPicPr>
          <p:cNvPr id="5" name="Picture 4">
            <a:extLst>
              <a:ext uri="{FF2B5EF4-FFF2-40B4-BE49-F238E27FC236}">
                <a16:creationId xmlns:a16="http://schemas.microsoft.com/office/drawing/2014/main" id="{C9DD5801-49E9-4FDB-B2F2-2FC52344C96F}"/>
              </a:ext>
            </a:extLst>
          </p:cNvPr>
          <p:cNvPicPr>
            <a:picLocks noChangeAspect="1"/>
          </p:cNvPicPr>
          <p:nvPr/>
        </p:nvPicPr>
        <p:blipFill>
          <a:blip r:embed="rId3"/>
          <a:stretch>
            <a:fillRect/>
          </a:stretch>
        </p:blipFill>
        <p:spPr>
          <a:xfrm>
            <a:off x="3768653" y="6917844"/>
            <a:ext cx="6126441" cy="940764"/>
          </a:xfrm>
          <a:prstGeom prst="rect">
            <a:avLst/>
          </a:prstGeom>
        </p:spPr>
      </p:pic>
      <p:sp>
        <p:nvSpPr>
          <p:cNvPr id="6" name="TextBox 5">
            <a:extLst>
              <a:ext uri="{FF2B5EF4-FFF2-40B4-BE49-F238E27FC236}">
                <a16:creationId xmlns:a16="http://schemas.microsoft.com/office/drawing/2014/main" id="{EA62A650-2E63-41D6-8836-6C06DE035DD5}"/>
              </a:ext>
            </a:extLst>
          </p:cNvPr>
          <p:cNvSpPr txBox="1"/>
          <p:nvPr/>
        </p:nvSpPr>
        <p:spPr>
          <a:xfrm>
            <a:off x="1293223" y="7686063"/>
            <a:ext cx="11077303" cy="923330"/>
          </a:xfrm>
          <a:prstGeom prst="rect">
            <a:avLst/>
          </a:prstGeom>
          <a:noFill/>
        </p:spPr>
        <p:txBody>
          <a:bodyPr wrap="square" rtlCol="0">
            <a:spAutoFit/>
          </a:bodyPr>
          <a:lstStyle/>
          <a:p>
            <a:r>
              <a:rPr lang="en-MY" dirty="0"/>
              <a:t>Reference: </a:t>
            </a:r>
          </a:p>
          <a:p>
            <a:r>
              <a:rPr lang="en-MY" dirty="0"/>
              <a:t>Miranda, Jorge &amp; </a:t>
            </a:r>
            <a:r>
              <a:rPr lang="en-MY" dirty="0" err="1"/>
              <a:t>Abrishambaf</a:t>
            </a:r>
            <a:r>
              <a:rPr lang="en-MY" dirty="0"/>
              <a:t>, Reza &amp; Gomes, T &amp; Cabral, Jorge &amp; Tavares, Adriano &amp; Monteiro, João. (2013). Path Loss Exponent Analysis in Wireless Sensor Networks: Experimental Evaluation. 10.1109/INDIN.2013.6622857. </a:t>
            </a:r>
          </a:p>
        </p:txBody>
      </p:sp>
    </p:spTree>
    <p:extLst>
      <p:ext uri="{BB962C8B-B14F-4D97-AF65-F5344CB8AC3E}">
        <p14:creationId xmlns:p14="http://schemas.microsoft.com/office/powerpoint/2010/main" val="109701038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0FA6-6CC0-454A-8385-928397F2D9C8}"/>
              </a:ext>
            </a:extLst>
          </p:cNvPr>
          <p:cNvSpPr>
            <a:spLocks noGrp="1"/>
          </p:cNvSpPr>
          <p:nvPr>
            <p:ph type="title"/>
          </p:nvPr>
        </p:nvSpPr>
        <p:spPr/>
        <p:txBody>
          <a:bodyPr/>
          <a:lstStyle/>
          <a:p>
            <a:r>
              <a:rPr lang="en-MY" dirty="0"/>
              <a:t>Stakeholder initiatives</a:t>
            </a:r>
          </a:p>
        </p:txBody>
      </p:sp>
      <p:grpSp>
        <p:nvGrpSpPr>
          <p:cNvPr id="6" name="Group 5">
            <a:extLst>
              <a:ext uri="{FF2B5EF4-FFF2-40B4-BE49-F238E27FC236}">
                <a16:creationId xmlns:a16="http://schemas.microsoft.com/office/drawing/2014/main" id="{5CA9815E-A05A-4B89-B44C-C9AB7C1FF8DA}"/>
              </a:ext>
            </a:extLst>
          </p:cNvPr>
          <p:cNvGrpSpPr/>
          <p:nvPr/>
        </p:nvGrpSpPr>
        <p:grpSpPr>
          <a:xfrm>
            <a:off x="6502400" y="2836553"/>
            <a:ext cx="5222604" cy="5850492"/>
            <a:chOff x="2231744" y="167271"/>
            <a:chExt cx="10274508" cy="9718508"/>
          </a:xfrm>
        </p:grpSpPr>
        <p:pic>
          <p:nvPicPr>
            <p:cNvPr id="4" name="Shape 223">
              <a:extLst>
                <a:ext uri="{FF2B5EF4-FFF2-40B4-BE49-F238E27FC236}">
                  <a16:creationId xmlns:a16="http://schemas.microsoft.com/office/drawing/2014/main" id="{F8A53C77-9B26-4DDA-A4F5-65AB3D6CE84F}"/>
                </a:ext>
              </a:extLst>
            </p:cNvPr>
            <p:cNvPicPr preferRelativeResize="0"/>
            <p:nvPr/>
          </p:nvPicPr>
          <p:blipFill rotWithShape="1">
            <a:blip r:embed="rId2">
              <a:alphaModFix/>
            </a:blip>
            <a:srcRect t="12334"/>
            <a:stretch/>
          </p:blipFill>
          <p:spPr>
            <a:xfrm>
              <a:off x="2231744" y="3816626"/>
              <a:ext cx="10274508" cy="6069153"/>
            </a:xfrm>
            <a:prstGeom prst="rect">
              <a:avLst/>
            </a:prstGeom>
            <a:noFill/>
            <a:ln>
              <a:noFill/>
            </a:ln>
          </p:spPr>
        </p:pic>
        <p:pic>
          <p:nvPicPr>
            <p:cNvPr id="5" name="Shape 224">
              <a:extLst>
                <a:ext uri="{FF2B5EF4-FFF2-40B4-BE49-F238E27FC236}">
                  <a16:creationId xmlns:a16="http://schemas.microsoft.com/office/drawing/2014/main" id="{1E748072-CD71-48D2-8448-C994D6358E81}"/>
                </a:ext>
              </a:extLst>
            </p:cNvPr>
            <p:cNvPicPr preferRelativeResize="0"/>
            <p:nvPr/>
          </p:nvPicPr>
          <p:blipFill rotWithShape="1">
            <a:blip r:embed="rId3">
              <a:alphaModFix/>
            </a:blip>
            <a:srcRect b="46535"/>
            <a:stretch/>
          </p:blipFill>
          <p:spPr>
            <a:xfrm>
              <a:off x="2231744" y="167271"/>
              <a:ext cx="10274508" cy="3649355"/>
            </a:xfrm>
            <a:prstGeom prst="rect">
              <a:avLst/>
            </a:prstGeom>
            <a:noFill/>
            <a:ln>
              <a:noFill/>
            </a:ln>
          </p:spPr>
        </p:pic>
      </p:grpSp>
      <p:pic>
        <p:nvPicPr>
          <p:cNvPr id="8" name="Picture 7">
            <a:extLst>
              <a:ext uri="{FF2B5EF4-FFF2-40B4-BE49-F238E27FC236}">
                <a16:creationId xmlns:a16="http://schemas.microsoft.com/office/drawing/2014/main" id="{E1FB4EF6-A4C7-4053-98D8-B94EE38CA5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8863" y="2836553"/>
            <a:ext cx="4083951" cy="5772840"/>
          </a:xfrm>
          <a:prstGeom prst="rect">
            <a:avLst/>
          </a:prstGeom>
        </p:spPr>
      </p:pic>
    </p:spTree>
    <p:extLst>
      <p:ext uri="{BB962C8B-B14F-4D97-AF65-F5344CB8AC3E}">
        <p14:creationId xmlns:p14="http://schemas.microsoft.com/office/powerpoint/2010/main" val="3972894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F75E-F559-42D0-A7BC-21DDBF8FFAE8}"/>
              </a:ext>
            </a:extLst>
          </p:cNvPr>
          <p:cNvSpPr>
            <a:spLocks noGrp="1"/>
          </p:cNvSpPr>
          <p:nvPr>
            <p:ph type="title"/>
          </p:nvPr>
        </p:nvSpPr>
        <p:spPr>
          <a:xfrm>
            <a:off x="2013210" y="3827772"/>
            <a:ext cx="9345910" cy="1492245"/>
          </a:xfrm>
        </p:spPr>
        <p:txBody>
          <a:bodyPr/>
          <a:lstStyle/>
          <a:p>
            <a:r>
              <a:rPr lang="en-MY" dirty="0"/>
              <a:t>Q &amp; A</a:t>
            </a:r>
          </a:p>
        </p:txBody>
      </p:sp>
    </p:spTree>
    <p:extLst>
      <p:ext uri="{BB962C8B-B14F-4D97-AF65-F5344CB8AC3E}">
        <p14:creationId xmlns:p14="http://schemas.microsoft.com/office/powerpoint/2010/main" val="247357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troduction"/>
          <p:cNvSpPr txBox="1">
            <a:spLocks noGrp="1"/>
          </p:cNvSpPr>
          <p:nvPr>
            <p:ph type="ctrTitle" idx="4294967295"/>
          </p:nvPr>
        </p:nvSpPr>
        <p:spPr>
          <a:xfrm>
            <a:off x="381812" y="596288"/>
            <a:ext cx="10464800" cy="1344612"/>
          </a:xfrm>
          <a:prstGeom prst="rect">
            <a:avLst/>
          </a:prstGeom>
        </p:spPr>
        <p:txBody>
          <a:bodyPr/>
          <a:lstStyle/>
          <a:p>
            <a:r>
              <a:rPr dirty="0"/>
              <a:t>Introduction</a:t>
            </a:r>
          </a:p>
        </p:txBody>
      </p:sp>
      <p:sp>
        <p:nvSpPr>
          <p:cNvPr id="124" name="According to Census of Fatal Occupational Injuries (CFOI), the construction industry ranked fourth in highest fatal injury rates among all industry.…"/>
          <p:cNvSpPr txBox="1"/>
          <p:nvPr/>
        </p:nvSpPr>
        <p:spPr>
          <a:xfrm>
            <a:off x="381812" y="1578461"/>
            <a:ext cx="12241175" cy="659667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p>
            <a:pPr marL="444500" indent="-444500" algn="l">
              <a:spcBef>
                <a:spcPts val="4200"/>
              </a:spcBef>
              <a:buSzPct val="145000"/>
              <a:buChar char="•"/>
              <a:defRPr sz="3200" b="0"/>
            </a:pPr>
            <a:r>
              <a:rPr dirty="0"/>
              <a:t>According to Census of Fatal Occupational Injuries (CFOI), the construction industry ranked fourth in highest fatal injury rates among all industry. </a:t>
            </a:r>
          </a:p>
          <a:p>
            <a:pPr marL="444500" indent="-444500" algn="l">
              <a:spcBef>
                <a:spcPts val="4200"/>
              </a:spcBef>
              <a:buSzPct val="145000"/>
              <a:buChar char="•"/>
              <a:defRPr sz="3200" b="0"/>
            </a:pPr>
            <a:r>
              <a:rPr dirty="0"/>
              <a:t>And yet contractors, especially here in Malaysia, lack of any appropriate approach to comply with the Occupational Safety and Health Administration (OSHA) standard to ensure their workers’ safety in the site.</a:t>
            </a:r>
          </a:p>
          <a:p>
            <a:pPr marL="444500" indent="-444500" algn="l">
              <a:spcBef>
                <a:spcPts val="4200"/>
              </a:spcBef>
              <a:buSzPct val="145000"/>
              <a:buChar char="•"/>
              <a:defRPr sz="3200" b="0"/>
            </a:pPr>
            <a:r>
              <a:rPr dirty="0" err="1"/>
              <a:t>WeCare</a:t>
            </a:r>
            <a:r>
              <a:rPr dirty="0"/>
              <a:t> provides the solution for an </a:t>
            </a:r>
            <a:r>
              <a:rPr dirty="0" err="1"/>
              <a:t>organi</a:t>
            </a:r>
            <a:r>
              <a:rPr lang="en-MY" dirty="0"/>
              <a:t>z</a:t>
            </a:r>
            <a:r>
              <a:rPr dirty="0" err="1"/>
              <a:t>ation</a:t>
            </a:r>
            <a:r>
              <a:rPr dirty="0"/>
              <a:t> to monitor the safety of its members/users by keeping track of their real-time health status and location via wearable. It aims to be a cost-effective and robust system that support multiple language.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91">
            <a:extLst>
              <a:ext uri="{FF2B5EF4-FFF2-40B4-BE49-F238E27FC236}">
                <a16:creationId xmlns:a16="http://schemas.microsoft.com/office/drawing/2014/main" id="{72514EFC-A4B1-413A-8F39-D441D9E7351B}"/>
              </a:ext>
            </a:extLst>
          </p:cNvPr>
          <p:cNvPicPr preferRelativeResize="0"/>
          <p:nvPr/>
        </p:nvPicPr>
        <p:blipFill>
          <a:blip r:embed="rId2">
            <a:alphaModFix/>
          </a:blip>
          <a:stretch>
            <a:fillRect/>
          </a:stretch>
        </p:blipFill>
        <p:spPr>
          <a:xfrm>
            <a:off x="1375922" y="578177"/>
            <a:ext cx="10252956" cy="6796659"/>
          </a:xfrm>
          <a:prstGeom prst="rect">
            <a:avLst/>
          </a:prstGeom>
          <a:noFill/>
          <a:ln>
            <a:noFill/>
          </a:ln>
        </p:spPr>
      </p:pic>
      <p:sp>
        <p:nvSpPr>
          <p:cNvPr id="3" name="TextBox 2">
            <a:extLst>
              <a:ext uri="{FF2B5EF4-FFF2-40B4-BE49-F238E27FC236}">
                <a16:creationId xmlns:a16="http://schemas.microsoft.com/office/drawing/2014/main" id="{075D77E9-03B3-422C-B914-B47F4407D0C2}"/>
              </a:ext>
            </a:extLst>
          </p:cNvPr>
          <p:cNvSpPr txBox="1"/>
          <p:nvPr/>
        </p:nvSpPr>
        <p:spPr>
          <a:xfrm>
            <a:off x="1773926" y="7732644"/>
            <a:ext cx="9456948" cy="523220"/>
          </a:xfrm>
          <a:prstGeom prst="rect">
            <a:avLst/>
          </a:prstGeom>
          <a:noFill/>
        </p:spPr>
        <p:txBody>
          <a:bodyPr wrap="none" rtlCol="0">
            <a:spAutoFit/>
          </a:bodyPr>
          <a:lstStyle/>
          <a:p>
            <a:pPr algn="ctr"/>
            <a:r>
              <a:rPr lang="en-MY" sz="2800" dirty="0"/>
              <a:t>Source: Department of Occupational Safety and Health Malaysia</a:t>
            </a:r>
          </a:p>
        </p:txBody>
      </p:sp>
    </p:spTree>
    <p:extLst>
      <p:ext uri="{BB962C8B-B14F-4D97-AF65-F5344CB8AC3E}">
        <p14:creationId xmlns:p14="http://schemas.microsoft.com/office/powerpoint/2010/main" val="283118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blem Statement"/>
          <p:cNvSpPr txBox="1">
            <a:spLocks noGrp="1"/>
          </p:cNvSpPr>
          <p:nvPr>
            <p:ph type="title"/>
          </p:nvPr>
        </p:nvSpPr>
        <p:spPr>
          <a:prstGeom prst="rect">
            <a:avLst/>
          </a:prstGeom>
        </p:spPr>
        <p:txBody>
          <a:bodyPr/>
          <a:lstStyle/>
          <a:p>
            <a:r>
              <a:rPr lang="en-MY" dirty="0"/>
              <a:t>In Summary, Issues include</a:t>
            </a:r>
            <a:endParaRPr dirty="0"/>
          </a:p>
        </p:txBody>
      </p:sp>
      <p:sp>
        <p:nvSpPr>
          <p:cNvPr id="130" name="Unable to monitor workers’ health status and location in real-time.…"/>
          <p:cNvSpPr txBox="1">
            <a:spLocks noGrp="1"/>
          </p:cNvSpPr>
          <p:nvPr>
            <p:ph type="body" idx="1"/>
          </p:nvPr>
        </p:nvSpPr>
        <p:spPr>
          <a:xfrm>
            <a:off x="952500" y="2370632"/>
            <a:ext cx="11099800" cy="6286501"/>
          </a:xfrm>
          <a:prstGeom prst="rect">
            <a:avLst/>
          </a:prstGeom>
        </p:spPr>
        <p:txBody>
          <a:bodyPr/>
          <a:lstStyle/>
          <a:p>
            <a:pPr marL="444499" indent="-444499" algn="just">
              <a:defRPr sz="3700"/>
            </a:pPr>
            <a:r>
              <a:rPr dirty="0"/>
              <a:t>Unable to monitor workers’ health status and location in real-time.</a:t>
            </a:r>
          </a:p>
          <a:p>
            <a:pPr marL="444499" indent="-444499" algn="just">
              <a:defRPr sz="3700"/>
            </a:pPr>
            <a:r>
              <a:rPr dirty="0"/>
              <a:t>Manual logging of workers’ data</a:t>
            </a:r>
          </a:p>
          <a:p>
            <a:pPr marL="444499" indent="-444499" algn="just">
              <a:defRPr sz="3700"/>
            </a:pPr>
            <a:r>
              <a:rPr dirty="0"/>
              <a:t>No two-way communication between site supervisors and outdoor workers.</a:t>
            </a:r>
          </a:p>
        </p:txBody>
      </p:sp>
    </p:spTree>
    <p:extLst>
      <p:ext uri="{BB962C8B-B14F-4D97-AF65-F5344CB8AC3E}">
        <p14:creationId xmlns:p14="http://schemas.microsoft.com/office/powerpoint/2010/main" val="303850859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ystem Architecture"/>
          <p:cNvSpPr txBox="1">
            <a:spLocks noGrp="1"/>
          </p:cNvSpPr>
          <p:nvPr>
            <p:ph type="title"/>
          </p:nvPr>
        </p:nvSpPr>
        <p:spPr>
          <a:xfrm>
            <a:off x="935084" y="689156"/>
            <a:ext cx="11099800" cy="993913"/>
          </a:xfrm>
          <a:prstGeom prst="rect">
            <a:avLst/>
          </a:prstGeom>
        </p:spPr>
        <p:txBody>
          <a:bodyPr>
            <a:normAutofit fontScale="90000"/>
          </a:bodyPr>
          <a:lstStyle/>
          <a:p>
            <a:r>
              <a:rPr lang="en-GB" dirty="0"/>
              <a:t>Collaboration agreement between </a:t>
            </a:r>
            <a:r>
              <a:rPr lang="en-GB" dirty="0" err="1"/>
              <a:t>mdt</a:t>
            </a:r>
            <a:r>
              <a:rPr lang="en-GB" dirty="0"/>
              <a:t> and </a:t>
            </a:r>
            <a:r>
              <a:rPr lang="en-GB" dirty="0" err="1"/>
              <a:t>fscit</a:t>
            </a:r>
            <a:endParaRPr dirty="0"/>
          </a:p>
        </p:txBody>
      </p:sp>
      <p:pic>
        <p:nvPicPr>
          <p:cNvPr id="182" name="worker.png" descr="worker.png"/>
          <p:cNvPicPr>
            <a:picLocks noChangeAspect="1"/>
          </p:cNvPicPr>
          <p:nvPr/>
        </p:nvPicPr>
        <p:blipFill>
          <a:blip r:embed="rId3">
            <a:extLst/>
          </a:blip>
          <a:stretch>
            <a:fillRect/>
          </a:stretch>
        </p:blipFill>
        <p:spPr>
          <a:xfrm>
            <a:off x="689068" y="3008771"/>
            <a:ext cx="990489" cy="959242"/>
          </a:xfrm>
          <a:prstGeom prst="rect">
            <a:avLst/>
          </a:prstGeom>
          <a:ln w="12700">
            <a:miter lim="400000"/>
          </a:ln>
        </p:spPr>
      </p:pic>
      <p:pic>
        <p:nvPicPr>
          <p:cNvPr id="183" name="Screen Shot 2018-03-20 at 2.43.39 AM.png" descr="Screen Shot 2018-03-20 at 2.43.39 AM.png"/>
          <p:cNvPicPr>
            <a:picLocks noChangeAspect="1"/>
          </p:cNvPicPr>
          <p:nvPr/>
        </p:nvPicPr>
        <p:blipFill>
          <a:blip r:embed="rId4">
            <a:extLst/>
          </a:blip>
          <a:srcRect l="27648" t="14913" r="28941" b="15455"/>
          <a:stretch>
            <a:fillRect/>
          </a:stretch>
        </p:blipFill>
        <p:spPr>
          <a:xfrm>
            <a:off x="1416728" y="3391376"/>
            <a:ext cx="423637" cy="783643"/>
          </a:xfrm>
          <a:custGeom>
            <a:avLst/>
            <a:gdLst/>
            <a:ahLst/>
            <a:cxnLst>
              <a:cxn ang="0">
                <a:pos x="wd2" y="hd2"/>
              </a:cxn>
              <a:cxn ang="5400000">
                <a:pos x="wd2" y="hd2"/>
              </a:cxn>
              <a:cxn ang="10800000">
                <a:pos x="wd2" y="hd2"/>
              </a:cxn>
              <a:cxn ang="16200000">
                <a:pos x="wd2" y="hd2"/>
              </a:cxn>
            </a:cxnLst>
            <a:rect l="0" t="0" r="r" b="b"/>
            <a:pathLst>
              <a:path w="21592" h="21306" extrusionOk="0">
                <a:moveTo>
                  <a:pt x="10836" y="1"/>
                </a:moveTo>
                <a:cubicBezTo>
                  <a:pt x="1404" y="1"/>
                  <a:pt x="1960" y="-137"/>
                  <a:pt x="1960" y="2232"/>
                </a:cubicBezTo>
                <a:cubicBezTo>
                  <a:pt x="1960" y="3657"/>
                  <a:pt x="1853" y="3972"/>
                  <a:pt x="1276" y="4375"/>
                </a:cubicBezTo>
                <a:cubicBezTo>
                  <a:pt x="168" y="5149"/>
                  <a:pt x="8" y="5951"/>
                  <a:pt x="0" y="10703"/>
                </a:cubicBezTo>
                <a:cubicBezTo>
                  <a:pt x="-8" y="15415"/>
                  <a:pt x="217" y="16485"/>
                  <a:pt x="1333" y="17007"/>
                </a:cubicBezTo>
                <a:cubicBezTo>
                  <a:pt x="1863" y="17255"/>
                  <a:pt x="1960" y="17543"/>
                  <a:pt x="1960" y="18973"/>
                </a:cubicBezTo>
                <a:cubicBezTo>
                  <a:pt x="1960" y="19894"/>
                  <a:pt x="2104" y="20794"/>
                  <a:pt x="2290" y="20974"/>
                </a:cubicBezTo>
                <a:cubicBezTo>
                  <a:pt x="2611" y="21284"/>
                  <a:pt x="3055" y="21304"/>
                  <a:pt x="10779" y="21304"/>
                </a:cubicBezTo>
                <a:cubicBezTo>
                  <a:pt x="20576" y="21304"/>
                  <a:pt x="19951" y="21463"/>
                  <a:pt x="19951" y="18902"/>
                </a:cubicBezTo>
                <a:cubicBezTo>
                  <a:pt x="19951" y="17426"/>
                  <a:pt x="20038" y="17195"/>
                  <a:pt x="20772" y="16636"/>
                </a:cubicBezTo>
                <a:lnTo>
                  <a:pt x="21592" y="16012"/>
                </a:lnTo>
                <a:lnTo>
                  <a:pt x="21592" y="10809"/>
                </a:lnTo>
                <a:cubicBezTo>
                  <a:pt x="21592" y="5615"/>
                  <a:pt x="21476" y="4985"/>
                  <a:pt x="20407" y="4375"/>
                </a:cubicBezTo>
                <a:cubicBezTo>
                  <a:pt x="20052" y="4172"/>
                  <a:pt x="19896" y="3614"/>
                  <a:pt x="19849" y="2291"/>
                </a:cubicBezTo>
                <a:cubicBezTo>
                  <a:pt x="19792" y="719"/>
                  <a:pt x="19706" y="445"/>
                  <a:pt x="19154" y="237"/>
                </a:cubicBezTo>
                <a:cubicBezTo>
                  <a:pt x="18648" y="46"/>
                  <a:pt x="16951" y="1"/>
                  <a:pt x="10836" y="1"/>
                </a:cubicBezTo>
                <a:close/>
              </a:path>
            </a:pathLst>
          </a:custGeom>
          <a:ln w="12700">
            <a:miter lim="400000"/>
          </a:ln>
        </p:spPr>
      </p:pic>
      <p:pic>
        <p:nvPicPr>
          <p:cNvPr id="184" name="Image" descr="Image"/>
          <p:cNvPicPr>
            <a:picLocks noChangeAspect="1"/>
          </p:cNvPicPr>
          <p:nvPr/>
        </p:nvPicPr>
        <p:blipFill>
          <a:blip r:embed="rId5">
            <a:extLst/>
          </a:blip>
          <a:stretch>
            <a:fillRect/>
          </a:stretch>
        </p:blipFill>
        <p:spPr>
          <a:xfrm>
            <a:off x="3116769" y="5343483"/>
            <a:ext cx="805598" cy="959242"/>
          </a:xfrm>
          <a:prstGeom prst="rect">
            <a:avLst/>
          </a:prstGeom>
          <a:ln w="12700">
            <a:miter lim="400000"/>
          </a:ln>
        </p:spPr>
      </p:pic>
      <p:pic>
        <p:nvPicPr>
          <p:cNvPr id="185" name="logo.png" descr="logo.png"/>
          <p:cNvPicPr>
            <a:picLocks noChangeAspect="1"/>
          </p:cNvPicPr>
          <p:nvPr/>
        </p:nvPicPr>
        <p:blipFill>
          <a:blip r:embed="rId6">
            <a:extLst/>
          </a:blip>
          <a:srcRect l="21348" t="20225" r="20221" b="19663"/>
          <a:stretch>
            <a:fillRect/>
          </a:stretch>
        </p:blipFill>
        <p:spPr>
          <a:xfrm>
            <a:off x="4973299" y="3272850"/>
            <a:ext cx="962845" cy="959314"/>
          </a:xfrm>
          <a:custGeom>
            <a:avLst/>
            <a:gdLst/>
            <a:ahLst/>
            <a:cxnLst>
              <a:cxn ang="0">
                <a:pos x="wd2" y="hd2"/>
              </a:cxn>
              <a:cxn ang="5400000">
                <a:pos x="wd2" y="hd2"/>
              </a:cxn>
              <a:cxn ang="10800000">
                <a:pos x="wd2" y="hd2"/>
              </a:cxn>
              <a:cxn ang="16200000">
                <a:pos x="wd2" y="hd2"/>
              </a:cxn>
            </a:cxnLst>
            <a:rect l="0" t="0" r="r" b="b"/>
            <a:pathLst>
              <a:path w="21576" h="21600" extrusionOk="0">
                <a:moveTo>
                  <a:pt x="9648" y="0"/>
                </a:moveTo>
                <a:cubicBezTo>
                  <a:pt x="2088" y="0"/>
                  <a:pt x="860" y="40"/>
                  <a:pt x="461" y="312"/>
                </a:cubicBezTo>
                <a:lnTo>
                  <a:pt x="0" y="629"/>
                </a:lnTo>
                <a:lnTo>
                  <a:pt x="0" y="8565"/>
                </a:lnTo>
                <a:cubicBezTo>
                  <a:pt x="0" y="15699"/>
                  <a:pt x="33" y="16530"/>
                  <a:pt x="341" y="16779"/>
                </a:cubicBezTo>
                <a:cubicBezTo>
                  <a:pt x="608" y="16995"/>
                  <a:pt x="2077" y="17080"/>
                  <a:pt x="7033" y="17159"/>
                </a:cubicBezTo>
                <a:lnTo>
                  <a:pt x="13380" y="17261"/>
                </a:lnTo>
                <a:lnTo>
                  <a:pt x="13440" y="19168"/>
                </a:lnTo>
                <a:cubicBezTo>
                  <a:pt x="13474" y="20216"/>
                  <a:pt x="13603" y="21192"/>
                  <a:pt x="13726" y="21337"/>
                </a:cubicBezTo>
                <a:cubicBezTo>
                  <a:pt x="13894" y="21534"/>
                  <a:pt x="14814" y="21600"/>
                  <a:pt x="17383" y="21600"/>
                </a:cubicBezTo>
                <a:cubicBezTo>
                  <a:pt x="20286" y="21600"/>
                  <a:pt x="20874" y="21546"/>
                  <a:pt x="21195" y="21264"/>
                </a:cubicBezTo>
                <a:cubicBezTo>
                  <a:pt x="21549" y="20952"/>
                  <a:pt x="21576" y="20457"/>
                  <a:pt x="21576" y="13913"/>
                </a:cubicBezTo>
                <a:cubicBezTo>
                  <a:pt x="21576" y="6248"/>
                  <a:pt x="21600" y="6404"/>
                  <a:pt x="20369" y="6142"/>
                </a:cubicBezTo>
                <a:cubicBezTo>
                  <a:pt x="20063" y="6077"/>
                  <a:pt x="19695" y="5985"/>
                  <a:pt x="19552" y="5942"/>
                </a:cubicBezTo>
                <a:cubicBezTo>
                  <a:pt x="19362" y="5885"/>
                  <a:pt x="19292" y="5166"/>
                  <a:pt x="19292" y="3247"/>
                </a:cubicBezTo>
                <a:cubicBezTo>
                  <a:pt x="19292" y="769"/>
                  <a:pt x="19267" y="609"/>
                  <a:pt x="18831" y="312"/>
                </a:cubicBezTo>
                <a:cubicBezTo>
                  <a:pt x="18431" y="40"/>
                  <a:pt x="17209" y="0"/>
                  <a:pt x="9648" y="0"/>
                </a:cubicBezTo>
                <a:close/>
              </a:path>
            </a:pathLst>
          </a:custGeom>
          <a:ln w="12700">
            <a:miter lim="400000"/>
          </a:ln>
        </p:spPr>
      </p:pic>
      <p:sp>
        <p:nvSpPr>
          <p:cNvPr id="186" name="Shape"/>
          <p:cNvSpPr/>
          <p:nvPr/>
        </p:nvSpPr>
        <p:spPr>
          <a:xfrm rot="7369293">
            <a:off x="3725948" y="5660255"/>
            <a:ext cx="1606353" cy="112518"/>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7" name="Shape"/>
          <p:cNvSpPr/>
          <p:nvPr/>
        </p:nvSpPr>
        <p:spPr>
          <a:xfrm rot="14534015" flipH="1">
            <a:off x="1702246" y="5630709"/>
            <a:ext cx="1690612" cy="115901"/>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8" name="Worker/User…"/>
          <p:cNvSpPr txBox="1"/>
          <p:nvPr/>
        </p:nvSpPr>
        <p:spPr>
          <a:xfrm>
            <a:off x="223442" y="4232335"/>
            <a:ext cx="2256756"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r>
              <a:rPr dirty="0"/>
              <a:t>Worker/User </a:t>
            </a:r>
          </a:p>
          <a:p>
            <a:pPr algn="ctr"/>
            <a:r>
              <a:rPr dirty="0"/>
              <a:t>(with wearable)</a:t>
            </a:r>
          </a:p>
        </p:txBody>
      </p:sp>
      <p:sp>
        <p:nvSpPr>
          <p:cNvPr id="189" name="User…"/>
          <p:cNvSpPr txBox="1"/>
          <p:nvPr/>
        </p:nvSpPr>
        <p:spPr>
          <a:xfrm>
            <a:off x="1226165" y="6781631"/>
            <a:ext cx="4586806"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r>
              <a:rPr lang="en-MY" b="1" dirty="0"/>
              <a:t>Analyse Data</a:t>
            </a:r>
            <a:endParaRPr b="1" dirty="0"/>
          </a:p>
          <a:p>
            <a:pPr algn="ctr"/>
            <a:r>
              <a:rPr lang="en-MY" b="1" dirty="0"/>
              <a:t>(Cell Tower Information and </a:t>
            </a:r>
            <a:r>
              <a:rPr lang="en-MY" b="1" dirty="0" err="1"/>
              <a:t>WiFi</a:t>
            </a:r>
            <a:r>
              <a:rPr lang="en-MY" b="1" dirty="0"/>
              <a:t>)</a:t>
            </a:r>
            <a:endParaRPr b="1" dirty="0"/>
          </a:p>
        </p:txBody>
      </p:sp>
      <p:sp>
        <p:nvSpPr>
          <p:cNvPr id="190" name="Web Server…"/>
          <p:cNvSpPr txBox="1"/>
          <p:nvPr/>
        </p:nvSpPr>
        <p:spPr>
          <a:xfrm>
            <a:off x="2480198" y="6231611"/>
            <a:ext cx="2078740"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r>
              <a:rPr dirty="0"/>
              <a:t>Web Server</a:t>
            </a:r>
          </a:p>
          <a:p>
            <a:pPr algn="ctr"/>
            <a:r>
              <a:rPr dirty="0"/>
              <a:t>Database</a:t>
            </a:r>
          </a:p>
        </p:txBody>
      </p:sp>
      <p:pic>
        <p:nvPicPr>
          <p:cNvPr id="192" name="images.png" descr="images.png"/>
          <p:cNvPicPr>
            <a:picLocks noChangeAspect="1"/>
          </p:cNvPicPr>
          <p:nvPr/>
        </p:nvPicPr>
        <p:blipFill>
          <a:blip r:embed="rId7">
            <a:extLst/>
          </a:blip>
          <a:srcRect l="17041" t="208" r="17044" b="40"/>
          <a:stretch>
            <a:fillRect/>
          </a:stretch>
        </p:blipFill>
        <p:spPr>
          <a:xfrm>
            <a:off x="629230" y="3714867"/>
            <a:ext cx="423668" cy="620923"/>
          </a:xfrm>
          <a:custGeom>
            <a:avLst/>
            <a:gdLst/>
            <a:ahLst/>
            <a:cxnLst>
              <a:cxn ang="0">
                <a:pos x="wd2" y="hd2"/>
              </a:cxn>
              <a:cxn ang="5400000">
                <a:pos x="wd2" y="hd2"/>
              </a:cxn>
              <a:cxn ang="10800000">
                <a:pos x="wd2" y="hd2"/>
              </a:cxn>
              <a:cxn ang="16200000">
                <a:pos x="wd2" y="hd2"/>
              </a:cxn>
            </a:cxnLst>
            <a:rect l="0" t="0" r="r" b="b"/>
            <a:pathLst>
              <a:path w="21588" h="21600" extrusionOk="0">
                <a:moveTo>
                  <a:pt x="10800" y="0"/>
                </a:moveTo>
                <a:cubicBezTo>
                  <a:pt x="9381" y="26"/>
                  <a:pt x="8553" y="60"/>
                  <a:pt x="8510" y="105"/>
                </a:cubicBezTo>
                <a:cubicBezTo>
                  <a:pt x="8432" y="189"/>
                  <a:pt x="8180" y="256"/>
                  <a:pt x="7952" y="256"/>
                </a:cubicBezTo>
                <a:cubicBezTo>
                  <a:pt x="7724" y="256"/>
                  <a:pt x="6814" y="493"/>
                  <a:pt x="5936" y="783"/>
                </a:cubicBezTo>
                <a:cubicBezTo>
                  <a:pt x="2314" y="1981"/>
                  <a:pt x="51" y="4447"/>
                  <a:pt x="1" y="7087"/>
                </a:cubicBezTo>
                <a:cubicBezTo>
                  <a:pt x="-6" y="7464"/>
                  <a:pt x="29" y="7851"/>
                  <a:pt x="115" y="8232"/>
                </a:cubicBezTo>
                <a:cubicBezTo>
                  <a:pt x="411" y="9548"/>
                  <a:pt x="840" y="10136"/>
                  <a:pt x="4250" y="14038"/>
                </a:cubicBezTo>
                <a:cubicBezTo>
                  <a:pt x="5669" y="15663"/>
                  <a:pt x="7715" y="18027"/>
                  <a:pt x="8806" y="19295"/>
                </a:cubicBezTo>
                <a:lnTo>
                  <a:pt x="10800" y="21600"/>
                </a:lnTo>
                <a:lnTo>
                  <a:pt x="12782" y="19295"/>
                </a:lnTo>
                <a:cubicBezTo>
                  <a:pt x="13873" y="18027"/>
                  <a:pt x="15930" y="15663"/>
                  <a:pt x="17349" y="14038"/>
                </a:cubicBezTo>
                <a:cubicBezTo>
                  <a:pt x="20759" y="10136"/>
                  <a:pt x="21177" y="9548"/>
                  <a:pt x="21473" y="8232"/>
                </a:cubicBezTo>
                <a:cubicBezTo>
                  <a:pt x="21559" y="7851"/>
                  <a:pt x="21594" y="7464"/>
                  <a:pt x="21587" y="7087"/>
                </a:cubicBezTo>
                <a:cubicBezTo>
                  <a:pt x="21537" y="4447"/>
                  <a:pt x="19274" y="1981"/>
                  <a:pt x="15652" y="783"/>
                </a:cubicBezTo>
                <a:cubicBezTo>
                  <a:pt x="14774" y="493"/>
                  <a:pt x="13875" y="256"/>
                  <a:pt x="13647" y="256"/>
                </a:cubicBezTo>
                <a:cubicBezTo>
                  <a:pt x="13420" y="256"/>
                  <a:pt x="13156" y="189"/>
                  <a:pt x="13078" y="105"/>
                </a:cubicBezTo>
                <a:cubicBezTo>
                  <a:pt x="13035" y="60"/>
                  <a:pt x="12218" y="26"/>
                  <a:pt x="10800" y="0"/>
                </a:cubicBezTo>
                <a:close/>
                <a:moveTo>
                  <a:pt x="10800" y="4496"/>
                </a:moveTo>
                <a:cubicBezTo>
                  <a:pt x="12077" y="4496"/>
                  <a:pt x="12899" y="4766"/>
                  <a:pt x="13841" y="5475"/>
                </a:cubicBezTo>
                <a:cubicBezTo>
                  <a:pt x="15661" y="6846"/>
                  <a:pt x="14971" y="8899"/>
                  <a:pt x="12429" y="9663"/>
                </a:cubicBezTo>
                <a:cubicBezTo>
                  <a:pt x="11237" y="10021"/>
                  <a:pt x="10363" y="10021"/>
                  <a:pt x="9171" y="9663"/>
                </a:cubicBezTo>
                <a:cubicBezTo>
                  <a:pt x="6628" y="8899"/>
                  <a:pt x="5927" y="6846"/>
                  <a:pt x="7747" y="5475"/>
                </a:cubicBezTo>
                <a:cubicBezTo>
                  <a:pt x="8689" y="4766"/>
                  <a:pt x="9523" y="4496"/>
                  <a:pt x="10800" y="4496"/>
                </a:cubicBezTo>
                <a:close/>
              </a:path>
            </a:pathLst>
          </a:custGeom>
          <a:ln w="12700">
            <a:miter lim="400000"/>
          </a:ln>
        </p:spPr>
      </p:pic>
      <p:sp>
        <p:nvSpPr>
          <p:cNvPr id="25" name="Worker/User…">
            <a:extLst>
              <a:ext uri="{FF2B5EF4-FFF2-40B4-BE49-F238E27FC236}">
                <a16:creationId xmlns:a16="http://schemas.microsoft.com/office/drawing/2014/main" id="{0B770AA9-BED3-42E5-90B1-9B897884A568}"/>
              </a:ext>
            </a:extLst>
          </p:cNvPr>
          <p:cNvSpPr txBox="1"/>
          <p:nvPr/>
        </p:nvSpPr>
        <p:spPr>
          <a:xfrm>
            <a:off x="4326343" y="4238701"/>
            <a:ext cx="2256756" cy="656590"/>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ctr"/>
            <a:r>
              <a:rPr lang="en-MY" dirty="0"/>
              <a:t>Web and Mobile Application for Admin</a:t>
            </a:r>
            <a:endParaRPr dirty="0"/>
          </a:p>
        </p:txBody>
      </p:sp>
      <p:sp>
        <p:nvSpPr>
          <p:cNvPr id="26" name="Body">
            <a:extLst>
              <a:ext uri="{FF2B5EF4-FFF2-40B4-BE49-F238E27FC236}">
                <a16:creationId xmlns:a16="http://schemas.microsoft.com/office/drawing/2014/main" id="{02185A30-6110-4D95-9B8E-1BACA1E58634}"/>
              </a:ext>
            </a:extLst>
          </p:cNvPr>
          <p:cNvSpPr txBox="1">
            <a:spLocks/>
          </p:cNvSpPr>
          <p:nvPr/>
        </p:nvSpPr>
        <p:spPr>
          <a:xfrm>
            <a:off x="6987802" y="4294398"/>
            <a:ext cx="5327930" cy="2266998"/>
          </a:xfrm>
          <a:prstGeom prst="rect">
            <a:avLst/>
          </a:prstGeom>
        </p:spPr>
        <p:txBody>
          <a:bodyPr vert="horz" lIns="91440" tIns="45720" rIns="91440" bIns="45720" rtlCol="0">
            <a:normAutofit/>
          </a:bodyPr>
          <a:lst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a:lstStyle>
          <a:p>
            <a:r>
              <a:rPr lang="en-US" sz="2000" dirty="0"/>
              <a:t>Able to provide a good enough positioning data in indoor environment</a:t>
            </a:r>
          </a:p>
          <a:p>
            <a:r>
              <a:rPr lang="en-US" sz="2000" dirty="0"/>
              <a:t>Able to provide more than one way for positioning at outdoor environment</a:t>
            </a:r>
          </a:p>
        </p:txBody>
      </p:sp>
      <p:sp>
        <p:nvSpPr>
          <p:cNvPr id="27" name="TextBox 26">
            <a:extLst>
              <a:ext uri="{FF2B5EF4-FFF2-40B4-BE49-F238E27FC236}">
                <a16:creationId xmlns:a16="http://schemas.microsoft.com/office/drawing/2014/main" id="{918A810E-6073-422E-9334-5831D34CB391}"/>
              </a:ext>
            </a:extLst>
          </p:cNvPr>
          <p:cNvSpPr txBox="1"/>
          <p:nvPr/>
        </p:nvSpPr>
        <p:spPr>
          <a:xfrm>
            <a:off x="7362632" y="3966458"/>
            <a:ext cx="3047822" cy="369332"/>
          </a:xfrm>
          <a:prstGeom prst="rect">
            <a:avLst/>
          </a:prstGeom>
          <a:noFill/>
        </p:spPr>
        <p:txBody>
          <a:bodyPr wrap="none" rtlCol="0">
            <a:spAutoFit/>
          </a:bodyPr>
          <a:lstStyle/>
          <a:p>
            <a:r>
              <a:rPr lang="en-MY" b="1" dirty="0"/>
              <a:t>Module User Requirement</a:t>
            </a:r>
          </a:p>
        </p:txBody>
      </p:sp>
    </p:spTree>
    <p:extLst>
      <p:ext uri="{BB962C8B-B14F-4D97-AF65-F5344CB8AC3E}">
        <p14:creationId xmlns:p14="http://schemas.microsoft.com/office/powerpoint/2010/main" val="3821268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roject Objectives"/>
          <p:cNvSpPr txBox="1">
            <a:spLocks noGrp="1"/>
          </p:cNvSpPr>
          <p:nvPr>
            <p:ph type="title"/>
          </p:nvPr>
        </p:nvSpPr>
        <p:spPr>
          <a:prstGeom prst="rect">
            <a:avLst/>
          </a:prstGeom>
        </p:spPr>
        <p:txBody>
          <a:bodyPr/>
          <a:lstStyle/>
          <a:p>
            <a:r>
              <a:t>Project Objectives</a:t>
            </a:r>
          </a:p>
        </p:txBody>
      </p:sp>
      <p:sp>
        <p:nvSpPr>
          <p:cNvPr id="133" name="To monitor heart conditions and track the locations of outdoor workers.…"/>
          <p:cNvSpPr txBox="1">
            <a:spLocks noGrp="1"/>
          </p:cNvSpPr>
          <p:nvPr>
            <p:ph type="body" idx="1"/>
          </p:nvPr>
        </p:nvSpPr>
        <p:spPr>
          <a:xfrm>
            <a:off x="695193" y="2014298"/>
            <a:ext cx="11099801" cy="6286501"/>
          </a:xfrm>
          <a:prstGeom prst="rect">
            <a:avLst/>
          </a:prstGeom>
        </p:spPr>
        <p:txBody>
          <a:bodyPr>
            <a:normAutofit/>
          </a:bodyPr>
          <a:lstStyle/>
          <a:p>
            <a:pPr marL="513953" indent="-513953">
              <a:spcBef>
                <a:spcPts val="0"/>
              </a:spcBef>
              <a:defRPr sz="3700"/>
            </a:pPr>
            <a:r>
              <a:rPr sz="3200" dirty="0"/>
              <a:t>To monitor heart conditions and track the locations of outdoor workers</a:t>
            </a:r>
            <a:r>
              <a:rPr lang="en-MY" sz="3200" dirty="0"/>
              <a:t> in real time</a:t>
            </a:r>
            <a:r>
              <a:rPr sz="3200" dirty="0"/>
              <a:t>.</a:t>
            </a:r>
            <a:endParaRPr lang="en-MY" sz="3200" dirty="0"/>
          </a:p>
          <a:p>
            <a:pPr marL="513953" indent="-513953">
              <a:spcBef>
                <a:spcPts val="0"/>
              </a:spcBef>
              <a:defRPr sz="3700"/>
            </a:pPr>
            <a:endParaRPr sz="3200" dirty="0"/>
          </a:p>
          <a:p>
            <a:pPr marL="513953" indent="-513953">
              <a:spcBef>
                <a:spcPts val="0"/>
              </a:spcBef>
              <a:defRPr sz="3700"/>
            </a:pPr>
            <a:r>
              <a:rPr sz="3200" dirty="0"/>
              <a:t>To enable two-way communication between site supervisors and workers.</a:t>
            </a:r>
            <a:endParaRPr lang="en-MY" sz="3200" dirty="0"/>
          </a:p>
        </p:txBody>
      </p:sp>
      <p:grpSp>
        <p:nvGrpSpPr>
          <p:cNvPr id="19" name="Group 18">
            <a:extLst>
              <a:ext uri="{FF2B5EF4-FFF2-40B4-BE49-F238E27FC236}">
                <a16:creationId xmlns:a16="http://schemas.microsoft.com/office/drawing/2014/main" id="{C4A8122C-54A5-4893-8C89-2CF4E35FE214}"/>
              </a:ext>
            </a:extLst>
          </p:cNvPr>
          <p:cNvGrpSpPr/>
          <p:nvPr/>
        </p:nvGrpSpPr>
        <p:grpSpPr>
          <a:xfrm>
            <a:off x="4714744" y="5251841"/>
            <a:ext cx="4546600" cy="1151324"/>
            <a:chOff x="4800600" y="3011250"/>
            <a:chExt cx="4546600" cy="1151324"/>
          </a:xfrm>
        </p:grpSpPr>
        <p:sp>
          <p:nvSpPr>
            <p:cNvPr id="20" name="Rectangle: Rounded Corners 19">
              <a:extLst>
                <a:ext uri="{FF2B5EF4-FFF2-40B4-BE49-F238E27FC236}">
                  <a16:creationId xmlns:a16="http://schemas.microsoft.com/office/drawing/2014/main" id="{B95726AC-6E09-4213-9F60-8A8A0F7096C2}"/>
                </a:ext>
              </a:extLst>
            </p:cNvPr>
            <p:cNvSpPr/>
            <p:nvPr/>
          </p:nvSpPr>
          <p:spPr>
            <a:xfrm>
              <a:off x="4800600" y="3011250"/>
              <a:ext cx="3733800" cy="930751"/>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4800" b="0" i="0" u="none" strike="noStrike" cap="none" spc="0" normalizeH="0" baseline="0" dirty="0" err="1">
                  <a:ln>
                    <a:noFill/>
                  </a:ln>
                  <a:solidFill>
                    <a:srgbClr val="FFFFFF"/>
                  </a:solidFill>
                  <a:effectLst/>
                  <a:uFillTx/>
                  <a:latin typeface="+mn-lt"/>
                  <a:ea typeface="+mn-ea"/>
                  <a:cs typeface="+mn-cs"/>
                  <a:sym typeface="Helvetica Neue Medium"/>
                </a:rPr>
                <a:t>WeCare</a:t>
              </a:r>
              <a:endParaRPr kumimoji="0" lang="en-MY" sz="4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1" name="Rectangle 20">
              <a:extLst>
                <a:ext uri="{FF2B5EF4-FFF2-40B4-BE49-F238E27FC236}">
                  <a16:creationId xmlns:a16="http://schemas.microsoft.com/office/drawing/2014/main" id="{8360AFDA-2D62-48F7-BFE8-4F4CA04AF46E}"/>
                </a:ext>
              </a:extLst>
            </p:cNvPr>
            <p:cNvSpPr/>
            <p:nvPr/>
          </p:nvSpPr>
          <p:spPr>
            <a:xfrm>
              <a:off x="6667500" y="3721428"/>
              <a:ext cx="2679700" cy="441146"/>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2200" b="0" i="0" u="none" strike="noStrike" cap="none" spc="0" normalizeH="0" baseline="0" dirty="0">
                  <a:ln>
                    <a:noFill/>
                  </a:ln>
                  <a:solidFill>
                    <a:srgbClr val="FFFFFF"/>
                  </a:solidFill>
                  <a:effectLst/>
                  <a:uFillTx/>
                  <a:latin typeface="+mn-lt"/>
                  <a:ea typeface="+mn-ea"/>
                  <a:cs typeface="+mn-cs"/>
                  <a:sym typeface="Helvetica Neue Medium"/>
                </a:rPr>
                <a:t>MDT Innovations</a:t>
              </a:r>
            </a:p>
          </p:txBody>
        </p:sp>
      </p:grpSp>
      <p:sp>
        <p:nvSpPr>
          <p:cNvPr id="22" name="Rectangle: Rounded Corners 21">
            <a:extLst>
              <a:ext uri="{FF2B5EF4-FFF2-40B4-BE49-F238E27FC236}">
                <a16:creationId xmlns:a16="http://schemas.microsoft.com/office/drawing/2014/main" id="{5F0EDC6C-BF8E-4E64-990B-5A812544592F}"/>
              </a:ext>
            </a:extLst>
          </p:cNvPr>
          <p:cNvSpPr/>
          <p:nvPr/>
        </p:nvSpPr>
        <p:spPr>
          <a:xfrm>
            <a:off x="1361944" y="7121440"/>
            <a:ext cx="2317750" cy="930751"/>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Indoor Positioning</a:t>
            </a:r>
          </a:p>
        </p:txBody>
      </p:sp>
      <p:sp>
        <p:nvSpPr>
          <p:cNvPr id="23" name="Rectangle 22">
            <a:extLst>
              <a:ext uri="{FF2B5EF4-FFF2-40B4-BE49-F238E27FC236}">
                <a16:creationId xmlns:a16="http://schemas.microsoft.com/office/drawing/2014/main" id="{7D95579F-23CD-4F64-A574-2CFB5472EA96}"/>
              </a:ext>
            </a:extLst>
          </p:cNvPr>
          <p:cNvSpPr/>
          <p:nvPr/>
        </p:nvSpPr>
        <p:spPr>
          <a:xfrm>
            <a:off x="2168394" y="7992819"/>
            <a:ext cx="15113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Jia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A</a:t>
            </a:r>
            <a:r>
              <a:rPr kumimoji="0" lang="en-MY" sz="1800" b="0" u="none" strike="noStrike" cap="none" spc="0" normalizeH="0" baseline="0" dirty="0" err="1">
                <a:ln>
                  <a:noFill/>
                </a:ln>
                <a:solidFill>
                  <a:srgbClr val="FFFFFF"/>
                </a:solidFill>
                <a:effectLst/>
                <a:uFillTx/>
                <a:latin typeface="+mn-lt"/>
                <a:ea typeface="+mn-ea"/>
                <a:cs typeface="+mn-cs"/>
                <a:sym typeface="Helvetica Neue Medium"/>
              </a:rPr>
              <a:t>u</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n</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4" name="Rectangle: Rounded Corners 23">
            <a:extLst>
              <a:ext uri="{FF2B5EF4-FFF2-40B4-BE49-F238E27FC236}">
                <a16:creationId xmlns:a16="http://schemas.microsoft.com/office/drawing/2014/main" id="{8BE6A2EF-46D9-4741-9A74-E340EF473B78}"/>
              </a:ext>
            </a:extLst>
          </p:cNvPr>
          <p:cNvSpPr/>
          <p:nvPr/>
        </p:nvSpPr>
        <p:spPr>
          <a:xfrm>
            <a:off x="4067044" y="7121440"/>
            <a:ext cx="2317750" cy="930751"/>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Backend System</a:t>
            </a:r>
          </a:p>
        </p:txBody>
      </p:sp>
      <p:sp>
        <p:nvSpPr>
          <p:cNvPr id="25" name="Rectangle 24">
            <a:extLst>
              <a:ext uri="{FF2B5EF4-FFF2-40B4-BE49-F238E27FC236}">
                <a16:creationId xmlns:a16="http://schemas.microsoft.com/office/drawing/2014/main" id="{A0E4A215-6E43-4D3B-BD0C-8F5BC094D56F}"/>
              </a:ext>
            </a:extLst>
          </p:cNvPr>
          <p:cNvSpPr/>
          <p:nvPr/>
        </p:nvSpPr>
        <p:spPr>
          <a:xfrm>
            <a:off x="4486144" y="7992819"/>
            <a:ext cx="18986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Seow</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Sze</a:t>
            </a:r>
          </a:p>
        </p:txBody>
      </p:sp>
      <p:sp>
        <p:nvSpPr>
          <p:cNvPr id="26" name="Rectangle: Rounded Corners 25">
            <a:extLst>
              <a:ext uri="{FF2B5EF4-FFF2-40B4-BE49-F238E27FC236}">
                <a16:creationId xmlns:a16="http://schemas.microsoft.com/office/drawing/2014/main" id="{92302795-064B-48CA-86FA-8F0FCDBC819C}"/>
              </a:ext>
            </a:extLst>
          </p:cNvPr>
          <p:cNvSpPr/>
          <p:nvPr/>
        </p:nvSpPr>
        <p:spPr>
          <a:xfrm>
            <a:off x="6772144" y="7141363"/>
            <a:ext cx="2317750" cy="930751"/>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Mobile Application</a:t>
            </a:r>
          </a:p>
        </p:txBody>
      </p:sp>
      <p:sp>
        <p:nvSpPr>
          <p:cNvPr id="27" name="Rectangle 26">
            <a:extLst>
              <a:ext uri="{FF2B5EF4-FFF2-40B4-BE49-F238E27FC236}">
                <a16:creationId xmlns:a16="http://schemas.microsoft.com/office/drawing/2014/main" id="{B0307725-3719-4CE2-98BE-16F10D9AA403}"/>
              </a:ext>
            </a:extLst>
          </p:cNvPr>
          <p:cNvSpPr/>
          <p:nvPr/>
        </p:nvSpPr>
        <p:spPr>
          <a:xfrm>
            <a:off x="7381744" y="8012742"/>
            <a:ext cx="17081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sz="1800" b="0" dirty="0">
                <a:solidFill>
                  <a:srgbClr val="FFFFFF"/>
                </a:solidFill>
                <a:latin typeface="+mn-lt"/>
                <a:ea typeface="+mn-ea"/>
                <a:cs typeface="+mn-cs"/>
                <a:sym typeface="Helvetica Neue Medium"/>
              </a:rPr>
              <a:t>Wang Zhong Qi</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8" name="Rectangle: Rounded Corners 27">
            <a:extLst>
              <a:ext uri="{FF2B5EF4-FFF2-40B4-BE49-F238E27FC236}">
                <a16:creationId xmlns:a16="http://schemas.microsoft.com/office/drawing/2014/main" id="{335925F5-D36E-42AA-ABE5-4149E2C4530C}"/>
              </a:ext>
            </a:extLst>
          </p:cNvPr>
          <p:cNvSpPr/>
          <p:nvPr/>
        </p:nvSpPr>
        <p:spPr>
          <a:xfrm>
            <a:off x="9477244" y="7121440"/>
            <a:ext cx="2317750" cy="930751"/>
          </a:xfrm>
          <a:prstGeom prst="roundRect">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b="0" dirty="0">
                <a:solidFill>
                  <a:srgbClr val="FFFFFF"/>
                </a:solidFill>
                <a:latin typeface="+mn-lt"/>
                <a:ea typeface="+mn-ea"/>
                <a:cs typeface="+mn-cs"/>
                <a:sym typeface="Helvetica Neue Medium"/>
              </a:rPr>
              <a:t>Admin Web Application</a:t>
            </a:r>
            <a:endParaRPr kumimoji="0" lang="en-MY"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29" name="Rectangle 28">
            <a:extLst>
              <a:ext uri="{FF2B5EF4-FFF2-40B4-BE49-F238E27FC236}">
                <a16:creationId xmlns:a16="http://schemas.microsoft.com/office/drawing/2014/main" id="{19165BBC-71EA-4950-993C-B5D9CA72D0EA}"/>
              </a:ext>
            </a:extLst>
          </p:cNvPr>
          <p:cNvSpPr/>
          <p:nvPr/>
        </p:nvSpPr>
        <p:spPr>
          <a:xfrm>
            <a:off x="9699494" y="7992819"/>
            <a:ext cx="20955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Teoh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Khau</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Kheng</a:t>
            </a:r>
          </a:p>
        </p:txBody>
      </p:sp>
      <p:cxnSp>
        <p:nvCxnSpPr>
          <p:cNvPr id="30" name="Connector: Elbow 29">
            <a:extLst>
              <a:ext uri="{FF2B5EF4-FFF2-40B4-BE49-F238E27FC236}">
                <a16:creationId xmlns:a16="http://schemas.microsoft.com/office/drawing/2014/main" id="{AD4296DE-6D37-4D53-90D1-C20BC6AD02D4}"/>
              </a:ext>
            </a:extLst>
          </p:cNvPr>
          <p:cNvCxnSpPr>
            <a:cxnSpLocks/>
            <a:stCxn id="20" idx="2"/>
            <a:endCxn id="26" idx="0"/>
          </p:cNvCxnSpPr>
          <p:nvPr/>
        </p:nvCxnSpPr>
        <p:spPr>
          <a:xfrm rot="16200000" flipH="1">
            <a:off x="6776946" y="5987289"/>
            <a:ext cx="958771" cy="1349375"/>
          </a:xfrm>
          <a:prstGeom prst="bentConnector3">
            <a:avLst>
              <a:gd name="adj1" fmla="val 4801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1" name="Connector: Elbow 30">
            <a:extLst>
              <a:ext uri="{FF2B5EF4-FFF2-40B4-BE49-F238E27FC236}">
                <a16:creationId xmlns:a16="http://schemas.microsoft.com/office/drawing/2014/main" id="{E8E7E987-F5DE-430A-8167-26BA06821A93}"/>
              </a:ext>
            </a:extLst>
          </p:cNvPr>
          <p:cNvCxnSpPr>
            <a:cxnSpLocks/>
            <a:stCxn id="20" idx="2"/>
            <a:endCxn id="24" idx="0"/>
          </p:cNvCxnSpPr>
          <p:nvPr/>
        </p:nvCxnSpPr>
        <p:spPr>
          <a:xfrm rot="5400000">
            <a:off x="5434358" y="5974154"/>
            <a:ext cx="938848" cy="1355725"/>
          </a:xfrm>
          <a:prstGeom prst="bentConnector3">
            <a:avLst>
              <a:gd name="adj1" fmla="val 48985"/>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2" name="Connector: Elbow 31">
            <a:extLst>
              <a:ext uri="{FF2B5EF4-FFF2-40B4-BE49-F238E27FC236}">
                <a16:creationId xmlns:a16="http://schemas.microsoft.com/office/drawing/2014/main" id="{D0FDA65E-F09E-48D6-8AB0-3F63003D7278}"/>
              </a:ext>
            </a:extLst>
          </p:cNvPr>
          <p:cNvCxnSpPr>
            <a:cxnSpLocks/>
            <a:stCxn id="21" idx="1"/>
            <a:endCxn id="28" idx="0"/>
          </p:cNvCxnSpPr>
          <p:nvPr/>
        </p:nvCxnSpPr>
        <p:spPr>
          <a:xfrm rot="10800000" flipH="1" flipV="1">
            <a:off x="6581643" y="6182592"/>
            <a:ext cx="4054475" cy="938848"/>
          </a:xfrm>
          <a:prstGeom prst="bentConnector4">
            <a:avLst>
              <a:gd name="adj1" fmla="val 0"/>
              <a:gd name="adj2" fmla="val 48557"/>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id="{88D2E7BC-2A50-4A17-A2DD-1EF562BCE4FC}"/>
              </a:ext>
            </a:extLst>
          </p:cNvPr>
          <p:cNvCxnSpPr>
            <a:cxnSpLocks/>
            <a:endCxn id="22" idx="0"/>
          </p:cNvCxnSpPr>
          <p:nvPr/>
        </p:nvCxnSpPr>
        <p:spPr>
          <a:xfrm rot="10800000" flipV="1">
            <a:off x="2520819" y="6638202"/>
            <a:ext cx="4060826" cy="483238"/>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2B83-EE8F-4EE7-B477-F33D3C435239}"/>
              </a:ext>
            </a:extLst>
          </p:cNvPr>
          <p:cNvSpPr>
            <a:spLocks noGrp="1"/>
          </p:cNvSpPr>
          <p:nvPr>
            <p:ph type="title"/>
          </p:nvPr>
        </p:nvSpPr>
        <p:spPr>
          <a:xfrm>
            <a:off x="2052966" y="1144207"/>
            <a:ext cx="9345910" cy="1492245"/>
          </a:xfrm>
        </p:spPr>
        <p:txBody>
          <a:bodyPr/>
          <a:lstStyle/>
          <a:p>
            <a:r>
              <a:rPr lang="en-MY" dirty="0"/>
              <a:t>Literature Review</a:t>
            </a:r>
          </a:p>
        </p:txBody>
      </p:sp>
      <p:graphicFrame>
        <p:nvGraphicFramePr>
          <p:cNvPr id="4" name="Table 3">
            <a:extLst>
              <a:ext uri="{FF2B5EF4-FFF2-40B4-BE49-F238E27FC236}">
                <a16:creationId xmlns:a16="http://schemas.microsoft.com/office/drawing/2014/main" id="{68BFF973-C41B-4B2F-9844-443529993CA2}"/>
              </a:ext>
            </a:extLst>
          </p:cNvPr>
          <p:cNvGraphicFramePr>
            <a:graphicFrameLocks noGrp="1"/>
          </p:cNvGraphicFramePr>
          <p:nvPr>
            <p:extLst>
              <p:ext uri="{D42A27DB-BD31-4B8C-83A1-F6EECF244321}">
                <p14:modId xmlns:p14="http://schemas.microsoft.com/office/powerpoint/2010/main" val="1036685658"/>
              </p:ext>
            </p:extLst>
          </p:nvPr>
        </p:nvGraphicFramePr>
        <p:xfrm>
          <a:off x="341676" y="1852751"/>
          <a:ext cx="12321447" cy="5541841"/>
        </p:xfrm>
        <a:graphic>
          <a:graphicData uri="http://schemas.openxmlformats.org/drawingml/2006/table">
            <a:tbl>
              <a:tblPr firstRow="1" bandRow="1">
                <a:tableStyleId>{5940675A-B579-460E-94D1-54222C63F5DA}</a:tableStyleId>
              </a:tblPr>
              <a:tblGrid>
                <a:gridCol w="2908121">
                  <a:extLst>
                    <a:ext uri="{9D8B030D-6E8A-4147-A177-3AD203B41FA5}">
                      <a16:colId xmlns:a16="http://schemas.microsoft.com/office/drawing/2014/main" val="183092792"/>
                    </a:ext>
                  </a:extLst>
                </a:gridCol>
                <a:gridCol w="3252602">
                  <a:extLst>
                    <a:ext uri="{9D8B030D-6E8A-4147-A177-3AD203B41FA5}">
                      <a16:colId xmlns:a16="http://schemas.microsoft.com/office/drawing/2014/main" val="2489498531"/>
                    </a:ext>
                  </a:extLst>
                </a:gridCol>
                <a:gridCol w="3080362">
                  <a:extLst>
                    <a:ext uri="{9D8B030D-6E8A-4147-A177-3AD203B41FA5}">
                      <a16:colId xmlns:a16="http://schemas.microsoft.com/office/drawing/2014/main" val="2868192943"/>
                    </a:ext>
                  </a:extLst>
                </a:gridCol>
                <a:gridCol w="3080362">
                  <a:extLst>
                    <a:ext uri="{9D8B030D-6E8A-4147-A177-3AD203B41FA5}">
                      <a16:colId xmlns:a16="http://schemas.microsoft.com/office/drawing/2014/main" val="1134445401"/>
                    </a:ext>
                  </a:extLst>
                </a:gridCol>
              </a:tblGrid>
              <a:tr h="858983">
                <a:tc>
                  <a:txBody>
                    <a:bodyPr/>
                    <a:lstStyle/>
                    <a:p>
                      <a:r>
                        <a:rPr lang="en-MY" sz="2900" b="1" dirty="0">
                          <a:solidFill>
                            <a:schemeClr val="bg1"/>
                          </a:solidFill>
                        </a:rPr>
                        <a:t>Reference </a:t>
                      </a:r>
                    </a:p>
                  </a:txBody>
                  <a:tcPr marL="95856" marR="95856" marT="47928" marB="47928">
                    <a:solidFill>
                      <a:schemeClr val="bg1">
                        <a:lumMod val="50000"/>
                      </a:schemeClr>
                    </a:solidFill>
                  </a:tcPr>
                </a:tc>
                <a:tc>
                  <a:txBody>
                    <a:bodyPr/>
                    <a:lstStyle/>
                    <a:p>
                      <a:r>
                        <a:rPr lang="en-MY" sz="2900" b="1" dirty="0">
                          <a:solidFill>
                            <a:schemeClr val="bg1"/>
                          </a:solidFill>
                        </a:rPr>
                        <a:t>Aim of  Work</a:t>
                      </a:r>
                    </a:p>
                  </a:txBody>
                  <a:tcPr marL="95856" marR="95856" marT="47928" marB="47928">
                    <a:solidFill>
                      <a:schemeClr val="bg1">
                        <a:lumMod val="50000"/>
                      </a:schemeClr>
                    </a:solidFill>
                  </a:tcPr>
                </a:tc>
                <a:tc>
                  <a:txBody>
                    <a:bodyPr/>
                    <a:lstStyle/>
                    <a:p>
                      <a:r>
                        <a:rPr lang="en-MY" sz="2900" b="1" dirty="0">
                          <a:solidFill>
                            <a:schemeClr val="bg1"/>
                          </a:solidFill>
                        </a:rPr>
                        <a:t>Result</a:t>
                      </a:r>
                    </a:p>
                  </a:txBody>
                  <a:tcPr marL="95856" marR="95856" marT="47928" marB="47928">
                    <a:solidFill>
                      <a:schemeClr val="bg1">
                        <a:lumMod val="50000"/>
                      </a:schemeClr>
                    </a:solidFill>
                  </a:tcPr>
                </a:tc>
                <a:tc>
                  <a:txBody>
                    <a:bodyPr/>
                    <a:lstStyle/>
                    <a:p>
                      <a:r>
                        <a:rPr lang="en-MY" sz="2900" b="1" dirty="0">
                          <a:solidFill>
                            <a:schemeClr val="bg1"/>
                          </a:solidFill>
                        </a:rPr>
                        <a:t>Gap</a:t>
                      </a:r>
                    </a:p>
                  </a:txBody>
                  <a:tcPr marL="95856" marR="95856" marT="47928" marB="47928">
                    <a:solidFill>
                      <a:schemeClr val="bg1">
                        <a:lumMod val="50000"/>
                      </a:schemeClr>
                    </a:solidFill>
                  </a:tcPr>
                </a:tc>
                <a:extLst>
                  <a:ext uri="{0D108BD9-81ED-4DB2-BD59-A6C34878D82A}">
                    <a16:rowId xmlns:a16="http://schemas.microsoft.com/office/drawing/2014/main" val="2381158735"/>
                  </a:ext>
                </a:extLst>
              </a:tr>
              <a:tr h="1344338">
                <a:tc>
                  <a:txBody>
                    <a:bodyPr/>
                    <a:lstStyle/>
                    <a:p>
                      <a:r>
                        <a:rPr lang="en-MY" sz="2400" dirty="0"/>
                        <a:t>Liu et al. (2007)</a:t>
                      </a:r>
                    </a:p>
                    <a:p>
                      <a:r>
                        <a:rPr lang="en-MY" sz="2400" dirty="0"/>
                        <a:t>Gu et al. (2009)</a:t>
                      </a:r>
                    </a:p>
                    <a:p>
                      <a:r>
                        <a:rPr lang="en-MY" sz="2400" dirty="0"/>
                        <a:t>Hossain et al. (2015)</a:t>
                      </a:r>
                      <a:endParaRPr lang="en-MY" sz="2100" dirty="0"/>
                    </a:p>
                  </a:txBody>
                  <a:tcPr marL="95856" marR="95856" marT="47928" marB="47928">
                    <a:solidFill>
                      <a:schemeClr val="bg1"/>
                    </a:solidFill>
                  </a:tcPr>
                </a:tc>
                <a:tc>
                  <a:txBody>
                    <a:bodyPr/>
                    <a:lstStyle/>
                    <a:p>
                      <a:r>
                        <a:rPr lang="en-MY" sz="2100" dirty="0"/>
                        <a:t>An overview of existing work on indoor positioning.</a:t>
                      </a:r>
                    </a:p>
                  </a:txBody>
                  <a:tcPr marL="95856" marR="95856" marT="47928" marB="47928">
                    <a:solidFill>
                      <a:schemeClr val="bg1"/>
                    </a:solidFill>
                  </a:tcPr>
                </a:tc>
                <a:tc>
                  <a:txBody>
                    <a:bodyPr/>
                    <a:lstStyle/>
                    <a:p>
                      <a:r>
                        <a:rPr lang="en-MY" sz="2100" dirty="0"/>
                        <a:t>A lot of different techniques has been used and implemented to varying level of accuracy.</a:t>
                      </a:r>
                    </a:p>
                  </a:txBody>
                  <a:tcPr marL="95856" marR="95856" marT="47928" marB="47928">
                    <a:solidFill>
                      <a:schemeClr val="bg1"/>
                    </a:solidFill>
                  </a:tcPr>
                </a:tc>
                <a:tc>
                  <a:txBody>
                    <a:bodyPr/>
                    <a:lstStyle/>
                    <a:p>
                      <a:r>
                        <a:rPr lang="en-MY" sz="2100" dirty="0">
                          <a:highlight>
                            <a:srgbClr val="FFFF00"/>
                          </a:highlight>
                        </a:rPr>
                        <a:t>Most techniques have a minimum requirement that the wearable device does not have.</a:t>
                      </a:r>
                    </a:p>
                  </a:txBody>
                  <a:tcPr marL="95856" marR="95856" marT="47928" marB="47928">
                    <a:solidFill>
                      <a:schemeClr val="bg1"/>
                    </a:solidFill>
                  </a:tcPr>
                </a:tc>
                <a:extLst>
                  <a:ext uri="{0D108BD9-81ED-4DB2-BD59-A6C34878D82A}">
                    <a16:rowId xmlns:a16="http://schemas.microsoft.com/office/drawing/2014/main" val="4050500195"/>
                  </a:ext>
                </a:extLst>
              </a:tr>
              <a:tr h="1550393">
                <a:tc>
                  <a:txBody>
                    <a:bodyPr/>
                    <a:lstStyle/>
                    <a:p>
                      <a:r>
                        <a:rPr lang="en-MY" sz="2400" dirty="0" err="1"/>
                        <a:t>Dedes</a:t>
                      </a:r>
                      <a:r>
                        <a:rPr lang="en-MY" sz="2400" dirty="0"/>
                        <a:t> &amp; Dempster (2005)</a:t>
                      </a:r>
                      <a:endParaRPr lang="en-MY" sz="2100" dirty="0"/>
                    </a:p>
                  </a:txBody>
                  <a:tcPr marL="95856" marR="95856" marT="47928" marB="47928">
                    <a:solidFill>
                      <a:schemeClr val="bg1">
                        <a:lumMod val="95000"/>
                      </a:schemeClr>
                    </a:solidFill>
                  </a:tcPr>
                </a:tc>
                <a:tc>
                  <a:txBody>
                    <a:bodyPr/>
                    <a:lstStyle/>
                    <a:p>
                      <a:r>
                        <a:rPr lang="en-MY" sz="2100" dirty="0"/>
                        <a:t>A look on feasibility of GPS for indoor positioning and ways to improve it.</a:t>
                      </a:r>
                    </a:p>
                  </a:txBody>
                  <a:tcPr marL="95856" marR="95856" marT="47928" marB="47928">
                    <a:solidFill>
                      <a:schemeClr val="bg1">
                        <a:lumMod val="95000"/>
                      </a:schemeClr>
                    </a:solidFill>
                  </a:tcPr>
                </a:tc>
                <a:tc>
                  <a:txBody>
                    <a:bodyPr/>
                    <a:lstStyle/>
                    <a:p>
                      <a:r>
                        <a:rPr lang="en-MY" sz="2100" dirty="0"/>
                        <a:t>Proposed using cellular network to assist in refining indoor positioning (AGPS).</a:t>
                      </a:r>
                    </a:p>
                  </a:txBody>
                  <a:tcPr marL="95856" marR="95856" marT="47928" marB="47928">
                    <a:solidFill>
                      <a:schemeClr val="bg1">
                        <a:lumMod val="95000"/>
                      </a:schemeClr>
                    </a:solidFill>
                  </a:tcPr>
                </a:tc>
                <a:tc>
                  <a:txBody>
                    <a:bodyPr/>
                    <a:lstStyle/>
                    <a:p>
                      <a:r>
                        <a:rPr lang="en-MY" sz="2100" dirty="0">
                          <a:highlight>
                            <a:srgbClr val="FFFF00"/>
                          </a:highlight>
                        </a:rPr>
                        <a:t>Is not sufficiently accurate and might not be able to get mobile signal.</a:t>
                      </a:r>
                    </a:p>
                  </a:txBody>
                  <a:tcPr marL="95856" marR="95856" marT="47928" marB="47928">
                    <a:solidFill>
                      <a:schemeClr val="bg1">
                        <a:lumMod val="95000"/>
                      </a:schemeClr>
                    </a:solidFill>
                  </a:tcPr>
                </a:tc>
                <a:extLst>
                  <a:ext uri="{0D108BD9-81ED-4DB2-BD59-A6C34878D82A}">
                    <a16:rowId xmlns:a16="http://schemas.microsoft.com/office/drawing/2014/main" val="697704460"/>
                  </a:ext>
                </a:extLst>
              </a:tr>
              <a:tr h="1756449">
                <a:tc>
                  <a:txBody>
                    <a:bodyPr/>
                    <a:lstStyle/>
                    <a:p>
                      <a:r>
                        <a:rPr lang="en-MY" sz="2400" dirty="0"/>
                        <a:t>Yang et al. (2010)</a:t>
                      </a:r>
                      <a:endParaRPr lang="en-MY" sz="2100" dirty="0"/>
                    </a:p>
                  </a:txBody>
                  <a:tcPr marL="95856" marR="95856" marT="47928" marB="47928">
                    <a:solidFill>
                      <a:schemeClr val="bg1"/>
                    </a:solidFill>
                  </a:tcPr>
                </a:tc>
                <a:tc>
                  <a:txBody>
                    <a:bodyPr/>
                    <a:lstStyle/>
                    <a:p>
                      <a:r>
                        <a:rPr lang="en-MY" sz="2100" dirty="0"/>
                        <a:t>Propose ways of localizing position using cellular network (base station) information.</a:t>
                      </a:r>
                    </a:p>
                  </a:txBody>
                  <a:tcPr marL="95856" marR="95856" marT="47928" marB="47928">
                    <a:solidFill>
                      <a:schemeClr val="bg1"/>
                    </a:solidFill>
                  </a:tcPr>
                </a:tc>
                <a:tc>
                  <a:txBody>
                    <a:bodyPr/>
                    <a:lstStyle/>
                    <a:p>
                      <a:r>
                        <a:rPr lang="en-MY" sz="2100" dirty="0">
                          <a:highlight>
                            <a:srgbClr val="FFFF00"/>
                          </a:highlight>
                        </a:rPr>
                        <a:t>Propose improvements of accuracy using RSS thresholding, boundary filtering and tower-based regrouping.</a:t>
                      </a:r>
                    </a:p>
                  </a:txBody>
                  <a:tcPr marL="95856" marR="95856" marT="47928" marB="47928">
                    <a:solidFill>
                      <a:schemeClr val="bg1"/>
                    </a:solidFill>
                  </a:tcPr>
                </a:tc>
                <a:tc>
                  <a:txBody>
                    <a:bodyPr/>
                    <a:lstStyle/>
                    <a:p>
                      <a:r>
                        <a:rPr lang="en-MY" sz="2100" dirty="0"/>
                        <a:t>Cell tower information is not publicly available.</a:t>
                      </a:r>
                    </a:p>
                  </a:txBody>
                  <a:tcPr marL="95856" marR="95856" marT="47928" marB="47928">
                    <a:solidFill>
                      <a:schemeClr val="bg1"/>
                    </a:solidFill>
                  </a:tcPr>
                </a:tc>
                <a:extLst>
                  <a:ext uri="{0D108BD9-81ED-4DB2-BD59-A6C34878D82A}">
                    <a16:rowId xmlns:a16="http://schemas.microsoft.com/office/drawing/2014/main" val="3600416176"/>
                  </a:ext>
                </a:extLst>
              </a:tr>
            </a:tbl>
          </a:graphicData>
        </a:graphic>
      </p:graphicFrame>
    </p:spTree>
    <p:extLst>
      <p:ext uri="{BB962C8B-B14F-4D97-AF65-F5344CB8AC3E}">
        <p14:creationId xmlns:p14="http://schemas.microsoft.com/office/powerpoint/2010/main" val="15064614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2740-E4A3-4299-A01A-79CBBA6317E7}"/>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2A72DDFD-FAF1-4AE5-90D5-FBBA87DA6D9E}"/>
              </a:ext>
            </a:extLst>
          </p:cNvPr>
          <p:cNvSpPr>
            <a:spLocks noGrp="1"/>
          </p:cNvSpPr>
          <p:nvPr>
            <p:ph idx="1"/>
          </p:nvPr>
        </p:nvSpPr>
        <p:spPr/>
        <p:txBody>
          <a:bodyPr>
            <a:normAutofit fontScale="92500" lnSpcReduction="20000"/>
          </a:bodyPr>
          <a:lstStyle/>
          <a:p>
            <a:pPr marL="0" indent="0">
              <a:buNone/>
            </a:pPr>
            <a:r>
              <a:rPr lang="en-MY" sz="2000" dirty="0" err="1"/>
              <a:t>Dedes</a:t>
            </a:r>
            <a:r>
              <a:rPr lang="en-MY" sz="2000" dirty="0"/>
              <a:t>, G., &amp; Dempster, A. G. (2005, September). Indoor GPS positioning-challenges and opportunities. In </a:t>
            </a:r>
            <a:r>
              <a:rPr lang="en-MY" sz="2000" i="1" dirty="0"/>
              <a:t>Vehicular Technology Conference, 2005. VTC-2005-Fall. 2005 IEEE 62nd</a:t>
            </a:r>
            <a:r>
              <a:rPr lang="en-MY" sz="2000" dirty="0"/>
              <a:t> (Vol. 1, pp. 412-415). IEEE.</a:t>
            </a:r>
            <a:endParaRPr lang="en-MY" sz="1400" dirty="0"/>
          </a:p>
          <a:p>
            <a:pPr marL="0" indent="0">
              <a:buNone/>
            </a:pPr>
            <a:r>
              <a:rPr lang="en-MY" sz="2000" dirty="0"/>
              <a:t>Gu, Y., Lo, A., &amp; </a:t>
            </a:r>
            <a:r>
              <a:rPr lang="en-MY" sz="2000" dirty="0" err="1"/>
              <a:t>Niemegeers</a:t>
            </a:r>
            <a:r>
              <a:rPr lang="en-MY" sz="2000" dirty="0"/>
              <a:t>, I. (2009). A survey of indoor positioning systems for wireless personal networks. </a:t>
            </a:r>
            <a:r>
              <a:rPr lang="en-MY" sz="2000" i="1" dirty="0"/>
              <a:t>IEEE Communications surveys &amp; tutorials</a:t>
            </a:r>
            <a:r>
              <a:rPr lang="en-MY" sz="2000" dirty="0"/>
              <a:t>, </a:t>
            </a:r>
            <a:r>
              <a:rPr lang="en-MY" sz="2000" i="1" dirty="0"/>
              <a:t>11</a:t>
            </a:r>
            <a:r>
              <a:rPr lang="en-MY" sz="2000" dirty="0"/>
              <a:t>(1), 13-32.</a:t>
            </a:r>
          </a:p>
          <a:p>
            <a:pPr marL="0" indent="0">
              <a:buNone/>
            </a:pPr>
            <a:r>
              <a:rPr lang="en-US" sz="2100" dirty="0"/>
              <a:t>Hossain, A. M., &amp; Soh, W. S. (2015). A survey of calibration-free indoor positioning systems. </a:t>
            </a:r>
            <a:r>
              <a:rPr lang="en-US" sz="2100" i="1" dirty="0"/>
              <a:t>Computer Communications</a:t>
            </a:r>
            <a:r>
              <a:rPr lang="en-US" sz="2100" dirty="0"/>
              <a:t>, </a:t>
            </a:r>
            <a:r>
              <a:rPr lang="en-US" sz="2100" i="1" dirty="0"/>
              <a:t>66</a:t>
            </a:r>
            <a:r>
              <a:rPr lang="en-US" sz="2100" dirty="0"/>
              <a:t>, 1-13.</a:t>
            </a:r>
            <a:endParaRPr lang="en-MY" sz="2100" dirty="0"/>
          </a:p>
          <a:p>
            <a:pPr marL="0" indent="0">
              <a:buNone/>
            </a:pPr>
            <a:r>
              <a:rPr lang="en-MY" sz="2000" dirty="0"/>
              <a:t>Liu, H., </a:t>
            </a:r>
            <a:r>
              <a:rPr lang="en-MY" sz="2000" dirty="0" err="1"/>
              <a:t>Darabi</a:t>
            </a:r>
            <a:r>
              <a:rPr lang="en-MY" sz="2000" dirty="0"/>
              <a:t>, H., Banerjee, P., &amp; Liu, J. (2007). Survey of wireless indoor positioning techniques and systems. </a:t>
            </a:r>
            <a:r>
              <a:rPr lang="en-MY" sz="2000" i="1" dirty="0"/>
              <a:t>IEEE Transactions on Systems, Man, and Cybernetics, Part C (Applications and Reviews)</a:t>
            </a:r>
            <a:r>
              <a:rPr lang="en-MY" sz="2000" dirty="0"/>
              <a:t>, </a:t>
            </a:r>
            <a:r>
              <a:rPr lang="en-MY" sz="2000" i="1" dirty="0"/>
              <a:t>37</a:t>
            </a:r>
            <a:r>
              <a:rPr lang="en-MY" sz="2000" dirty="0"/>
              <a:t>(6), 1067-1080.</a:t>
            </a:r>
          </a:p>
          <a:p>
            <a:pPr marL="0" indent="0">
              <a:buNone/>
            </a:pPr>
            <a:r>
              <a:rPr lang="en-MY" sz="2000" dirty="0"/>
              <a:t>Yang, J., </a:t>
            </a:r>
            <a:r>
              <a:rPr lang="en-MY" sz="2000" dirty="0" err="1"/>
              <a:t>Varshavsky</a:t>
            </a:r>
            <a:r>
              <a:rPr lang="en-MY" sz="2000" dirty="0"/>
              <a:t>, A., Liu, H., Chen, Y., &amp; </a:t>
            </a:r>
            <a:r>
              <a:rPr lang="en-MY" sz="2000" dirty="0" err="1"/>
              <a:t>Gruteser</a:t>
            </a:r>
            <a:r>
              <a:rPr lang="en-MY" sz="2000" dirty="0"/>
              <a:t>, M. (2010, September). Accuracy characterization of cell tower localization. In </a:t>
            </a:r>
            <a:r>
              <a:rPr lang="en-MY" sz="2000" i="1" dirty="0"/>
              <a:t>Proceedings of the 12th ACM international conference on Ubiquitous computing</a:t>
            </a:r>
            <a:r>
              <a:rPr lang="en-MY" sz="2000" dirty="0"/>
              <a:t> (pp. 223-226). ACM.</a:t>
            </a:r>
          </a:p>
        </p:txBody>
      </p:sp>
    </p:spTree>
    <p:extLst>
      <p:ext uri="{BB962C8B-B14F-4D97-AF65-F5344CB8AC3E}">
        <p14:creationId xmlns:p14="http://schemas.microsoft.com/office/powerpoint/2010/main" val="130991912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1180</TotalTime>
  <Words>944</Words>
  <Application>Microsoft Office PowerPoint</Application>
  <PresentationFormat>Custom</PresentationFormat>
  <Paragraphs>132</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Helvetica Neue</vt:lpstr>
      <vt:lpstr>Helvetica Neue Medium</vt:lpstr>
      <vt:lpstr>Merriweather</vt:lpstr>
      <vt:lpstr>Arial</vt:lpstr>
      <vt:lpstr>Gill Sans MT</vt:lpstr>
      <vt:lpstr>Gallery</vt:lpstr>
      <vt:lpstr>WeCare Indoor Positioning Module</vt:lpstr>
      <vt:lpstr>Our Collaborator</vt:lpstr>
      <vt:lpstr>Introduction</vt:lpstr>
      <vt:lpstr>PowerPoint Presentation</vt:lpstr>
      <vt:lpstr>In Summary, Issues include</vt:lpstr>
      <vt:lpstr>Collaboration agreement between mdt and fscit</vt:lpstr>
      <vt:lpstr>Project Objectives</vt:lpstr>
      <vt:lpstr>Literature Review</vt:lpstr>
      <vt:lpstr>REFERENCES</vt:lpstr>
      <vt:lpstr>Problem Statements of the module</vt:lpstr>
      <vt:lpstr>PowerPoint Presentation</vt:lpstr>
      <vt:lpstr>System FLOW</vt:lpstr>
      <vt:lpstr>Module flow</vt:lpstr>
      <vt:lpstr>Raw data packet</vt:lpstr>
      <vt:lpstr>Work done : implementing the Weighted average calculation </vt:lpstr>
      <vt:lpstr>Pseudocode of calculation on database query</vt:lpstr>
      <vt:lpstr>Translation to php codes</vt:lpstr>
      <vt:lpstr>WORK DONE: Generate Database from online sources</vt:lpstr>
      <vt:lpstr>Code demo</vt:lpstr>
      <vt:lpstr>Project Achievement</vt:lpstr>
      <vt:lpstr>Future work : implementing the Trilateration calculation </vt:lpstr>
      <vt:lpstr>Issues with trilateration implementation</vt:lpstr>
      <vt:lpstr>Stakeholder initiatives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WeCare Indoor Positioning Module</dc:title>
  <dc:creator>Dovahkiin JA</dc:creator>
  <cp:lastModifiedBy>Dovahkiin JA</cp:lastModifiedBy>
  <cp:revision>69</cp:revision>
  <dcterms:modified xsi:type="dcterms:W3CDTF">2018-12-13T03:32:57Z</dcterms:modified>
</cp:coreProperties>
</file>